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CA421798-FE00-4926-856A-7BC6F86B00A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21798-FE00-4926-856A-7BC6F86B00A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21798-FE00-4926-856A-7BC6F86B00A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21798-FE00-4926-856A-7BC6F86B00A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CA421798-FE00-4926-856A-7BC6F86B00A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421798-FE00-4926-856A-7BC6F86B00A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421798-FE00-4926-856A-7BC6F86B00A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421798-FE00-4926-856A-7BC6F86B00A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421798-FE00-4926-856A-7BC6F86B00A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421798-FE00-4926-856A-7BC6F86B00A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BD2F095-AA38-47ED-8230-0A67D59FF658}"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421798-FE00-4926-856A-7BC6F86B00A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BD2F095-AA38-47ED-8230-0A67D59FF658}" type="datetimeFigureOut">
              <a:rPr lang="ru-RU" smtClean="0"/>
              <a:pPr/>
              <a:t>16.02.2018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421798-FE00-4926-856A-7BC6F86B00A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142984"/>
            <a:ext cx="8229600" cy="3786214"/>
          </a:xfrm>
        </p:spPr>
        <p:txBody>
          <a:bodyPr>
            <a:normAutofit/>
          </a:bodyPr>
          <a:lstStyle/>
          <a:p>
            <a:r>
              <a:rPr lang="ru-RU" smtClean="0">
                <a:solidFill>
                  <a:srgbClr val="FF0000"/>
                </a:solidFill>
              </a:rPr>
              <a:t>Введение </a:t>
            </a:r>
            <a:r>
              <a:rPr lang="ru-RU" dirty="0" smtClean="0">
                <a:solidFill>
                  <a:srgbClr val="FF0000"/>
                </a:solidFill>
              </a:rPr>
              <a:t>в изучение курса</a:t>
            </a:r>
            <a:endParaRPr lang="ru-RU" dirty="0">
              <a:solidFill>
                <a:srgbClr val="FF0000"/>
              </a:solidFill>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714356"/>
            <a:ext cx="7858180" cy="2862322"/>
          </a:xfrm>
          <a:prstGeom prst="rect">
            <a:avLst/>
          </a:prstGeom>
          <a:noFill/>
        </p:spPr>
        <p:txBody>
          <a:bodyPr wrap="square" rtlCol="0">
            <a:spAutoFit/>
          </a:bodyPr>
          <a:lstStyle/>
          <a:p>
            <a:r>
              <a:rPr lang="ru-RU" dirty="0" smtClean="0">
                <a:solidFill>
                  <a:schemeClr val="bg1"/>
                </a:solidFill>
              </a:rPr>
              <a:t>Обязанности :</a:t>
            </a:r>
          </a:p>
          <a:p>
            <a:endParaRPr lang="ru-RU" dirty="0">
              <a:solidFill>
                <a:schemeClr val="bg1"/>
              </a:solidFill>
            </a:endParaRPr>
          </a:p>
          <a:p>
            <a:pPr>
              <a:buFontTx/>
              <a:buChar char="-"/>
            </a:pPr>
            <a:r>
              <a:rPr lang="ru-RU" dirty="0" smtClean="0">
                <a:solidFill>
                  <a:schemeClr val="bg1"/>
                </a:solidFill>
              </a:rPr>
              <a:t> Обязанность работать добросовестно, соблюдать трудовую дисциплину (ст. 21 ТК РФ)</a:t>
            </a:r>
          </a:p>
          <a:p>
            <a:pPr>
              <a:buFontTx/>
              <a:buChar char="-"/>
            </a:pPr>
            <a:r>
              <a:rPr lang="ru-RU" dirty="0">
                <a:solidFill>
                  <a:schemeClr val="bg1"/>
                </a:solidFill>
              </a:rPr>
              <a:t> </a:t>
            </a:r>
            <a:r>
              <a:rPr lang="ru-RU" dirty="0" smtClean="0">
                <a:solidFill>
                  <a:schemeClr val="bg1"/>
                </a:solidFill>
              </a:rPr>
              <a:t>Дисциплинарная ответственность за нарушение трудовой дисциплины ( ст.192 ТК РФ)</a:t>
            </a:r>
          </a:p>
          <a:p>
            <a:pPr>
              <a:buFontTx/>
              <a:buChar char="-"/>
            </a:pPr>
            <a:r>
              <a:rPr lang="ru-RU" dirty="0">
                <a:solidFill>
                  <a:schemeClr val="bg1"/>
                </a:solidFill>
              </a:rPr>
              <a:t> </a:t>
            </a:r>
            <a:r>
              <a:rPr lang="ru-RU" dirty="0" smtClean="0">
                <a:solidFill>
                  <a:schemeClr val="bg1"/>
                </a:solidFill>
              </a:rPr>
              <a:t>Материальная ответственность работника ( ст. 242 ТК РФ )</a:t>
            </a:r>
          </a:p>
          <a:p>
            <a:pPr>
              <a:buFontTx/>
              <a:buChar char="-"/>
            </a:pPr>
            <a:r>
              <a:rPr lang="ru-RU" dirty="0">
                <a:solidFill>
                  <a:schemeClr val="bg1"/>
                </a:solidFill>
              </a:rPr>
              <a:t> </a:t>
            </a:r>
            <a:r>
              <a:rPr lang="ru-RU" dirty="0" smtClean="0">
                <a:solidFill>
                  <a:schemeClr val="bg1"/>
                </a:solidFill>
              </a:rPr>
              <a:t>Обязанность иметь паспорт ( Постановление Правительства РФ «Об утверждении положения о паспорте гражданина РФ»)</a:t>
            </a:r>
          </a:p>
          <a:p>
            <a:pPr>
              <a:buFontTx/>
              <a:buChar char="-"/>
            </a:pPr>
            <a:r>
              <a:rPr lang="ru-RU" dirty="0">
                <a:solidFill>
                  <a:schemeClr val="bg1"/>
                </a:solidFill>
              </a:rPr>
              <a:t> </a:t>
            </a:r>
            <a:r>
              <a:rPr lang="ru-RU" dirty="0" smtClean="0">
                <a:solidFill>
                  <a:schemeClr val="bg1"/>
                </a:solidFill>
              </a:rPr>
              <a:t>Уголовная ответственность за преступления, предусмотренные ст. 20 УК РФ</a:t>
            </a:r>
            <a:endParaRPr lang="ru-RU" dirty="0">
              <a:solidFill>
                <a:schemeClr val="bg1"/>
              </a:solidFill>
            </a:endParaRPr>
          </a:p>
        </p:txBody>
      </p:sp>
      <p:pic>
        <p:nvPicPr>
          <p:cNvPr id="8194" name="Picture 2" descr="C:\Users\Acer\Desktop\slide_1.jpg"/>
          <p:cNvPicPr>
            <a:picLocks noChangeAspect="1" noChangeArrowheads="1"/>
          </p:cNvPicPr>
          <p:nvPr/>
        </p:nvPicPr>
        <p:blipFill>
          <a:blip r:embed="rId2"/>
          <a:srcRect/>
          <a:stretch>
            <a:fillRect/>
          </a:stretch>
        </p:blipFill>
        <p:spPr bwMode="auto">
          <a:xfrm>
            <a:off x="3357554" y="3500438"/>
            <a:ext cx="3143272" cy="2928958"/>
          </a:xfrm>
          <a:prstGeom prst="rect">
            <a:avLst/>
          </a:prstGeom>
          <a:noFill/>
        </p:spPr>
      </p:pic>
      <p:pic>
        <p:nvPicPr>
          <p:cNvPr id="8195" name="Picture 3" descr="C:\Users\Acer\Desktop\podrostki_11jpg.jpg"/>
          <p:cNvPicPr>
            <a:picLocks noChangeAspect="1" noChangeArrowheads="1"/>
          </p:cNvPicPr>
          <p:nvPr/>
        </p:nvPicPr>
        <p:blipFill>
          <a:blip r:embed="rId3" cstate="print"/>
          <a:srcRect/>
          <a:stretch>
            <a:fillRect/>
          </a:stretch>
        </p:blipFill>
        <p:spPr bwMode="auto">
          <a:xfrm>
            <a:off x="214282" y="3500438"/>
            <a:ext cx="3000397" cy="2928958"/>
          </a:xfrm>
          <a:prstGeom prst="rect">
            <a:avLst/>
          </a:prstGeom>
          <a:noFill/>
        </p:spPr>
      </p:pic>
      <p:pic>
        <p:nvPicPr>
          <p:cNvPr id="8196" name="Picture 4" descr="C:\Users\Acer\Desktop\230-02-1.jpg"/>
          <p:cNvPicPr>
            <a:picLocks noChangeAspect="1" noChangeArrowheads="1"/>
          </p:cNvPicPr>
          <p:nvPr/>
        </p:nvPicPr>
        <p:blipFill>
          <a:blip r:embed="rId4"/>
          <a:srcRect/>
          <a:stretch>
            <a:fillRect/>
          </a:stretch>
        </p:blipFill>
        <p:spPr bwMode="auto">
          <a:xfrm>
            <a:off x="6643702" y="3500438"/>
            <a:ext cx="2500298" cy="2928957"/>
          </a:xfrm>
          <a:prstGeom prst="rect">
            <a:avLst/>
          </a:prstGeom>
          <a:noFill/>
        </p:spPr>
      </p:pic>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928670"/>
            <a:ext cx="5214974" cy="5262979"/>
          </a:xfrm>
          <a:prstGeom prst="rect">
            <a:avLst/>
          </a:prstGeom>
          <a:noFill/>
        </p:spPr>
        <p:txBody>
          <a:bodyPr wrap="square" rtlCol="0">
            <a:spAutoFit/>
          </a:bodyPr>
          <a:lstStyle/>
          <a:p>
            <a:r>
              <a:rPr lang="ru-RU" sz="1600" dirty="0" smtClean="0">
                <a:solidFill>
                  <a:schemeClr val="bg1"/>
                </a:solidFill>
              </a:rPr>
              <a:t>С 15 лет </a:t>
            </a:r>
          </a:p>
          <a:p>
            <a:pPr>
              <a:buFontTx/>
              <a:buChar char="-"/>
            </a:pPr>
            <a:r>
              <a:rPr lang="ru-RU" sz="1600" dirty="0" smtClean="0">
                <a:solidFill>
                  <a:schemeClr val="bg1"/>
                </a:solidFill>
              </a:rPr>
              <a:t>Право соглашаться или не соглашаться на медицинское вмешательство ( ст. 24 Основ законодательства РФ об охране здоровья граждан)</a:t>
            </a:r>
          </a:p>
          <a:p>
            <a:pPr>
              <a:buFontTx/>
              <a:buChar char="-"/>
            </a:pPr>
            <a:r>
              <a:rPr lang="ru-RU" sz="1600" dirty="0">
                <a:solidFill>
                  <a:schemeClr val="bg1"/>
                </a:solidFill>
              </a:rPr>
              <a:t> </a:t>
            </a:r>
            <a:r>
              <a:rPr lang="ru-RU" sz="1600" dirty="0" smtClean="0">
                <a:solidFill>
                  <a:schemeClr val="bg1"/>
                </a:solidFill>
              </a:rPr>
              <a:t>Право быть принятым на работу в случаях получения основного общего  образования либо оставления его в соответствии с законодательством  ( ст. 63 ТК РФ)</a:t>
            </a:r>
          </a:p>
          <a:p>
            <a:r>
              <a:rPr lang="ru-RU" sz="1600" dirty="0" smtClean="0">
                <a:solidFill>
                  <a:schemeClr val="bg1"/>
                </a:solidFill>
              </a:rPr>
              <a:t>С 16 лет  </a:t>
            </a:r>
          </a:p>
          <a:p>
            <a:pPr>
              <a:buFontTx/>
              <a:buChar char="-"/>
            </a:pPr>
            <a:r>
              <a:rPr lang="ru-RU" sz="1600" dirty="0" smtClean="0">
                <a:solidFill>
                  <a:schemeClr val="bg1"/>
                </a:solidFill>
              </a:rPr>
              <a:t>Право вступить в брак при наличии уважительной причины с разрешения органа местного самоуправления( ст. 13 СК РФ)</a:t>
            </a:r>
          </a:p>
          <a:p>
            <a:pPr>
              <a:buFontTx/>
              <a:buChar char="-"/>
            </a:pPr>
            <a:r>
              <a:rPr lang="ru-RU" sz="1600" dirty="0">
                <a:solidFill>
                  <a:schemeClr val="bg1"/>
                </a:solidFill>
              </a:rPr>
              <a:t> </a:t>
            </a:r>
            <a:r>
              <a:rPr lang="ru-RU" sz="1600" dirty="0" smtClean="0">
                <a:solidFill>
                  <a:schemeClr val="bg1"/>
                </a:solidFill>
              </a:rPr>
              <a:t>Право самостоятельно осуществлять родительские права (ст. 62 СК РФ)</a:t>
            </a:r>
          </a:p>
          <a:p>
            <a:pPr>
              <a:buFontTx/>
              <a:buChar char="-"/>
            </a:pPr>
            <a:r>
              <a:rPr lang="ru-RU" sz="1600" dirty="0">
                <a:solidFill>
                  <a:schemeClr val="bg1"/>
                </a:solidFill>
              </a:rPr>
              <a:t> </a:t>
            </a:r>
            <a:r>
              <a:rPr lang="ru-RU" sz="1600" dirty="0" smtClean="0">
                <a:solidFill>
                  <a:schemeClr val="bg1"/>
                </a:solidFill>
              </a:rPr>
              <a:t>Право работать не более 36 часов в неделю ( ст. 92 ТК РФ) </a:t>
            </a:r>
          </a:p>
          <a:p>
            <a:pPr>
              <a:buFontTx/>
              <a:buChar char="-"/>
            </a:pPr>
            <a:r>
              <a:rPr lang="ru-RU" sz="1600" dirty="0">
                <a:solidFill>
                  <a:schemeClr val="bg1"/>
                </a:solidFill>
              </a:rPr>
              <a:t> </a:t>
            </a:r>
            <a:r>
              <a:rPr lang="ru-RU" sz="1600" dirty="0" smtClean="0">
                <a:solidFill>
                  <a:schemeClr val="bg1"/>
                </a:solidFill>
              </a:rPr>
              <a:t>Обязанность юношей пройти подготовку по основам военной службы ( ст. 13 Закона РФ О воинской обязанности и военной службе») </a:t>
            </a:r>
          </a:p>
          <a:p>
            <a:pPr>
              <a:buFontTx/>
              <a:buChar char="-"/>
            </a:pPr>
            <a:r>
              <a:rPr lang="ru-RU" sz="1600" dirty="0">
                <a:solidFill>
                  <a:schemeClr val="bg1"/>
                </a:solidFill>
              </a:rPr>
              <a:t> </a:t>
            </a:r>
            <a:r>
              <a:rPr lang="ru-RU" sz="1600" dirty="0" smtClean="0">
                <a:solidFill>
                  <a:schemeClr val="bg1"/>
                </a:solidFill>
              </a:rPr>
              <a:t>Административная ответственность ( ст. 2 </a:t>
            </a:r>
            <a:r>
              <a:rPr lang="ru-RU" sz="1600" dirty="0" err="1" smtClean="0">
                <a:solidFill>
                  <a:schemeClr val="bg1"/>
                </a:solidFill>
              </a:rPr>
              <a:t>КоАП</a:t>
            </a:r>
            <a:r>
              <a:rPr lang="ru-RU" sz="1600" dirty="0" smtClean="0">
                <a:solidFill>
                  <a:schemeClr val="bg1"/>
                </a:solidFill>
              </a:rPr>
              <a:t> РФ)</a:t>
            </a:r>
          </a:p>
          <a:p>
            <a:r>
              <a:rPr lang="ru-RU" sz="1600" dirty="0" smtClean="0">
                <a:solidFill>
                  <a:schemeClr val="bg1"/>
                </a:solidFill>
              </a:rPr>
              <a:t>С 17 лет</a:t>
            </a:r>
          </a:p>
          <a:p>
            <a:r>
              <a:rPr lang="ru-RU" sz="1600" dirty="0" smtClean="0">
                <a:solidFill>
                  <a:schemeClr val="bg1"/>
                </a:solidFill>
              </a:rPr>
              <a:t>- Обязанность юношей встать на воинский учет</a:t>
            </a:r>
            <a:endParaRPr lang="ru-RU" sz="1600" dirty="0">
              <a:solidFill>
                <a:schemeClr val="bg1"/>
              </a:solidFill>
            </a:endParaRPr>
          </a:p>
        </p:txBody>
      </p:sp>
      <p:pic>
        <p:nvPicPr>
          <p:cNvPr id="9218" name="Picture 2" descr="C:\Users\Acer\Desktop\27356a824d0db2571ccaf5bed5573119.jpg"/>
          <p:cNvPicPr>
            <a:picLocks noChangeAspect="1" noChangeArrowheads="1"/>
          </p:cNvPicPr>
          <p:nvPr/>
        </p:nvPicPr>
        <p:blipFill>
          <a:blip r:embed="rId2"/>
          <a:srcRect/>
          <a:stretch>
            <a:fillRect/>
          </a:stretch>
        </p:blipFill>
        <p:spPr bwMode="auto">
          <a:xfrm>
            <a:off x="6357950" y="214290"/>
            <a:ext cx="2670332" cy="1296278"/>
          </a:xfrm>
          <a:prstGeom prst="rect">
            <a:avLst/>
          </a:prstGeom>
          <a:noFill/>
        </p:spPr>
      </p:pic>
      <p:pic>
        <p:nvPicPr>
          <p:cNvPr id="9219" name="Picture 3" descr="C:\Users\Acer\Desktop\photosborka.ru_1302_big_171.jpg"/>
          <p:cNvPicPr>
            <a:picLocks noChangeAspect="1" noChangeArrowheads="1"/>
          </p:cNvPicPr>
          <p:nvPr/>
        </p:nvPicPr>
        <p:blipFill>
          <a:blip r:embed="rId3"/>
          <a:srcRect/>
          <a:stretch>
            <a:fillRect/>
          </a:stretch>
        </p:blipFill>
        <p:spPr bwMode="auto">
          <a:xfrm>
            <a:off x="6339030" y="1571612"/>
            <a:ext cx="2709717" cy="1714512"/>
          </a:xfrm>
          <a:prstGeom prst="rect">
            <a:avLst/>
          </a:prstGeom>
          <a:noFill/>
        </p:spPr>
      </p:pic>
      <p:pic>
        <p:nvPicPr>
          <p:cNvPr id="9220" name="Picture 4" descr="C:\Users\Acer\Desktop\sibling-fight.jpg"/>
          <p:cNvPicPr>
            <a:picLocks noChangeAspect="1" noChangeArrowheads="1"/>
          </p:cNvPicPr>
          <p:nvPr/>
        </p:nvPicPr>
        <p:blipFill>
          <a:blip r:embed="rId4" cstate="print"/>
          <a:srcRect/>
          <a:stretch>
            <a:fillRect/>
          </a:stretch>
        </p:blipFill>
        <p:spPr bwMode="auto">
          <a:xfrm>
            <a:off x="6357950" y="3357562"/>
            <a:ext cx="2649626" cy="1500198"/>
          </a:xfrm>
          <a:prstGeom prst="rect">
            <a:avLst/>
          </a:prstGeom>
          <a:noFill/>
        </p:spPr>
      </p:pic>
      <p:pic>
        <p:nvPicPr>
          <p:cNvPr id="9221" name="Picture 5" descr="C:\Users\Acer\Desktop\f59463958f.jpg"/>
          <p:cNvPicPr>
            <a:picLocks noChangeAspect="1" noChangeArrowheads="1"/>
          </p:cNvPicPr>
          <p:nvPr/>
        </p:nvPicPr>
        <p:blipFill>
          <a:blip r:embed="rId5"/>
          <a:srcRect/>
          <a:stretch>
            <a:fillRect/>
          </a:stretch>
        </p:blipFill>
        <p:spPr bwMode="auto">
          <a:xfrm>
            <a:off x="6357950" y="4929198"/>
            <a:ext cx="2619372" cy="1785949"/>
          </a:xfrm>
          <a:prstGeom prst="rect">
            <a:avLst/>
          </a:prstGeom>
          <a:noFill/>
        </p:spPr>
      </p:pic>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2071678"/>
            <a:ext cx="7858180" cy="3046988"/>
          </a:xfrm>
          <a:prstGeom prst="rect">
            <a:avLst/>
          </a:prstGeom>
          <a:noFill/>
        </p:spPr>
        <p:txBody>
          <a:bodyPr wrap="square" rtlCol="0">
            <a:spAutoFit/>
          </a:bodyPr>
          <a:lstStyle/>
          <a:p>
            <a:pPr algn="ctr"/>
            <a:r>
              <a:rPr lang="ru-RU" sz="1600" dirty="0" smtClean="0">
                <a:solidFill>
                  <a:schemeClr val="bg1"/>
                </a:solidFill>
              </a:rPr>
              <a:t>В 7 классе нам предстоит научиться:</a:t>
            </a:r>
          </a:p>
          <a:p>
            <a:pPr algn="ctr"/>
            <a:endParaRPr lang="ru-RU" sz="1600" dirty="0" smtClean="0">
              <a:solidFill>
                <a:schemeClr val="bg1"/>
              </a:solidFill>
            </a:endParaRPr>
          </a:p>
          <a:p>
            <a:pPr>
              <a:buFont typeface="Wingdings" pitchFamily="2" charset="2"/>
              <a:buChar char="Ø"/>
            </a:pPr>
            <a:r>
              <a:rPr lang="ru-RU" sz="1600" dirty="0">
                <a:solidFill>
                  <a:schemeClr val="bg1"/>
                </a:solidFill>
              </a:rPr>
              <a:t> </a:t>
            </a:r>
            <a:r>
              <a:rPr lang="ru-RU" sz="1600" i="1" dirty="0">
                <a:solidFill>
                  <a:schemeClr val="bg1"/>
                </a:solidFill>
              </a:rPr>
              <a:t>П</a:t>
            </a:r>
            <a:r>
              <a:rPr lang="ru-RU" sz="1600" i="1" dirty="0" smtClean="0">
                <a:solidFill>
                  <a:schemeClr val="bg1"/>
                </a:solidFill>
              </a:rPr>
              <a:t>онимать  и характеризовать основные способы регуляции деятельности людей в обществе</a:t>
            </a:r>
          </a:p>
          <a:p>
            <a:pPr>
              <a:buFont typeface="Wingdings" pitchFamily="2" charset="2"/>
              <a:buChar char="Ø"/>
            </a:pPr>
            <a:r>
              <a:rPr lang="ru-RU" sz="1600" i="1" dirty="0">
                <a:solidFill>
                  <a:schemeClr val="bg1"/>
                </a:solidFill>
              </a:rPr>
              <a:t> Р</a:t>
            </a:r>
            <a:r>
              <a:rPr lang="ru-RU" sz="1600" i="1" dirty="0" smtClean="0">
                <a:solidFill>
                  <a:schemeClr val="bg1"/>
                </a:solidFill>
              </a:rPr>
              <a:t>азличать основные права и обязанности граждан РФ, права ребенка</a:t>
            </a:r>
          </a:p>
          <a:p>
            <a:pPr>
              <a:buFont typeface="Wingdings" pitchFamily="2" charset="2"/>
              <a:buChar char="Ø"/>
            </a:pPr>
            <a:r>
              <a:rPr lang="ru-RU" sz="1600" i="1" dirty="0" smtClean="0">
                <a:solidFill>
                  <a:schemeClr val="bg1"/>
                </a:solidFill>
              </a:rPr>
              <a:t> Объяснять связь закона и справедливости, их значение для обеспечения правопорядка в обществе</a:t>
            </a:r>
          </a:p>
          <a:p>
            <a:pPr>
              <a:buFont typeface="Wingdings" pitchFamily="2" charset="2"/>
              <a:buChar char="Ø"/>
            </a:pPr>
            <a:r>
              <a:rPr lang="ru-RU" sz="1600" i="1" dirty="0">
                <a:solidFill>
                  <a:schemeClr val="bg1"/>
                </a:solidFill>
              </a:rPr>
              <a:t> </a:t>
            </a:r>
            <a:r>
              <a:rPr lang="ru-RU" sz="1600" i="1" dirty="0" smtClean="0">
                <a:solidFill>
                  <a:schemeClr val="bg1"/>
                </a:solidFill>
              </a:rPr>
              <a:t>Раскрывать значение различных видов дисциплины для функционирования общества</a:t>
            </a:r>
          </a:p>
          <a:p>
            <a:pPr>
              <a:buFont typeface="Wingdings" pitchFamily="2" charset="2"/>
              <a:buChar char="Ø"/>
            </a:pPr>
            <a:r>
              <a:rPr lang="ru-RU" sz="1600" i="1" dirty="0">
                <a:solidFill>
                  <a:schemeClr val="bg1"/>
                </a:solidFill>
              </a:rPr>
              <a:t> </a:t>
            </a:r>
            <a:r>
              <a:rPr lang="ru-RU" sz="1600" i="1" dirty="0" smtClean="0">
                <a:solidFill>
                  <a:schemeClr val="bg1"/>
                </a:solidFill>
              </a:rPr>
              <a:t>Разбиваться в назначении и основных полномочиях правоохранительных органов; понимать меру и степень ответственности несовершеннолетних за нарушение закона</a:t>
            </a:r>
          </a:p>
          <a:p>
            <a:pPr>
              <a:buFont typeface="Wingdings" pitchFamily="2" charset="2"/>
              <a:buChar char="Ø"/>
            </a:pPr>
            <a:r>
              <a:rPr lang="ru-RU" sz="1600" i="1" dirty="0">
                <a:solidFill>
                  <a:schemeClr val="bg1"/>
                </a:solidFill>
              </a:rPr>
              <a:t> </a:t>
            </a:r>
            <a:r>
              <a:rPr lang="ru-RU" sz="1600" i="1" dirty="0" smtClean="0">
                <a:solidFill>
                  <a:schemeClr val="bg1"/>
                </a:solidFill>
              </a:rPr>
              <a:t>Характеризовать основы поведения современного человека в сфере общества</a:t>
            </a:r>
          </a:p>
          <a:p>
            <a:pPr>
              <a:buFont typeface="Wingdings" pitchFamily="2" charset="2"/>
              <a:buChar char="Ø"/>
            </a:pPr>
            <a:r>
              <a:rPr lang="ru-RU" sz="1600" i="1" dirty="0">
                <a:solidFill>
                  <a:schemeClr val="bg1"/>
                </a:solidFill>
              </a:rPr>
              <a:t> </a:t>
            </a:r>
            <a:r>
              <a:rPr lang="ru-RU" sz="1600" i="1" dirty="0" smtClean="0">
                <a:solidFill>
                  <a:schemeClr val="bg1"/>
                </a:solidFill>
              </a:rPr>
              <a:t>Активно содействовать развитию деятельности по охране и защите природы</a:t>
            </a:r>
            <a:endParaRPr lang="ru-RU" sz="1600" i="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357298"/>
            <a:ext cx="3571900" cy="4524315"/>
          </a:xfrm>
          <a:prstGeom prst="rect">
            <a:avLst/>
          </a:prstGeom>
        </p:spPr>
        <p:txBody>
          <a:bodyPr wrap="square">
            <a:spAutoFit/>
          </a:bodyPr>
          <a:lstStyle/>
          <a:p>
            <a:r>
              <a:rPr lang="ru-RU" sz="1600" i="1" dirty="0" smtClean="0">
                <a:solidFill>
                  <a:schemeClr val="bg1"/>
                </a:solidFill>
              </a:rPr>
              <a:t>Путник, идущий вдоль реки, услышал отчаянные детские крики. Подбежав к берегу, он увидел в реке тонущих детей и бросился их спасать. Заметив проходящего человека, он позвал его на помощь. Тот стал помогать тем, кто еще держался на плаву. Увидев третьего путника, они позвали его на помощь, но он не обращая внимания на призывы ускорил шаги. «Разве тебе безразлична судьба детей?» — спросили спасатели. Третий путник им ответил: «Я вижу, что вы вдвоем пока справляетесь. Я добегу до поворота, узнаю, почему дети попадают в реку, и постараюсь это предотвратить».</a:t>
            </a:r>
            <a:br>
              <a:rPr lang="ru-RU" sz="1600" i="1" dirty="0" smtClean="0">
                <a:solidFill>
                  <a:schemeClr val="bg1"/>
                </a:solidFill>
              </a:rPr>
            </a:br>
            <a:endParaRPr lang="ru-RU" sz="1600" dirty="0">
              <a:solidFill>
                <a:schemeClr val="bg1"/>
              </a:solidFill>
            </a:endParaRPr>
          </a:p>
        </p:txBody>
      </p:sp>
      <p:pic>
        <p:nvPicPr>
          <p:cNvPr id="1026" name="Picture 2" descr="C:\Users\Acer\Desktop\23313507_446406273_f42026494e_b.jpg"/>
          <p:cNvPicPr>
            <a:picLocks noChangeAspect="1" noChangeArrowheads="1"/>
          </p:cNvPicPr>
          <p:nvPr/>
        </p:nvPicPr>
        <p:blipFill>
          <a:blip r:embed="rId2" cstate="print"/>
          <a:srcRect/>
          <a:stretch>
            <a:fillRect/>
          </a:stretch>
        </p:blipFill>
        <p:spPr bwMode="auto">
          <a:xfrm>
            <a:off x="4071934" y="1500174"/>
            <a:ext cx="2571768" cy="1928826"/>
          </a:xfrm>
          <a:prstGeom prst="rect">
            <a:avLst/>
          </a:prstGeom>
          <a:noFill/>
        </p:spPr>
      </p:pic>
      <p:pic>
        <p:nvPicPr>
          <p:cNvPr id="1027" name="Picture 3" descr="C:\Users\Acer\Desktop\original.jpg"/>
          <p:cNvPicPr>
            <a:picLocks noChangeAspect="1" noChangeArrowheads="1"/>
          </p:cNvPicPr>
          <p:nvPr/>
        </p:nvPicPr>
        <p:blipFill>
          <a:blip r:embed="rId3"/>
          <a:srcRect/>
          <a:stretch>
            <a:fillRect/>
          </a:stretch>
        </p:blipFill>
        <p:spPr bwMode="auto">
          <a:xfrm>
            <a:off x="6357950" y="2428868"/>
            <a:ext cx="2275811" cy="1911681"/>
          </a:xfrm>
          <a:prstGeom prst="rect">
            <a:avLst/>
          </a:prstGeom>
          <a:noFill/>
        </p:spPr>
      </p:pic>
      <p:pic>
        <p:nvPicPr>
          <p:cNvPr id="1028" name="Picture 4" descr="C:\Users\Acer\Desktop\1f32bf84820ed8cacc9e211eaf5927e3.jpg"/>
          <p:cNvPicPr>
            <a:picLocks noChangeAspect="1" noChangeArrowheads="1"/>
          </p:cNvPicPr>
          <p:nvPr/>
        </p:nvPicPr>
        <p:blipFill>
          <a:blip r:embed="rId4"/>
          <a:srcRect/>
          <a:stretch>
            <a:fillRect/>
          </a:stretch>
        </p:blipFill>
        <p:spPr bwMode="auto">
          <a:xfrm>
            <a:off x="4071934" y="4000504"/>
            <a:ext cx="3149847" cy="1970086"/>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2500306"/>
            <a:ext cx="5643602" cy="2308324"/>
          </a:xfrm>
          <a:prstGeom prst="rect">
            <a:avLst/>
          </a:prstGeom>
          <a:noFill/>
          <a:scene3d>
            <a:camera prst="orthographicFront"/>
            <a:lightRig rig="threePt" dir="t"/>
          </a:scene3d>
          <a:sp3d>
            <a:bevelT w="165100" prst="coolSlant"/>
          </a:sp3d>
        </p:spPr>
        <p:txBody>
          <a:bodyPr wrap="square" rtlCol="0">
            <a:spAutoFit/>
          </a:bodyPr>
          <a:lstStyle/>
          <a:p>
            <a:r>
              <a:rPr lang="ru-RU" sz="3600" dirty="0" smtClean="0">
                <a:solidFill>
                  <a:srgbClr val="C00000"/>
                </a:solidFill>
              </a:rPr>
              <a:t>Домашнее задание :</a:t>
            </a:r>
          </a:p>
          <a:p>
            <a:endParaRPr lang="ru-RU" sz="3600" dirty="0"/>
          </a:p>
          <a:p>
            <a:r>
              <a:rPr lang="ru-RU" sz="3600" dirty="0" smtClean="0">
                <a:solidFill>
                  <a:schemeClr val="bg1"/>
                </a:solidFill>
              </a:rPr>
              <a:t>Вопросы рубрики «Вспомним» к параграфу 1. </a:t>
            </a:r>
            <a:endParaRPr lang="ru-RU" sz="36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570d5a3ea3342.jpg"/>
          <p:cNvPicPr>
            <a:picLocks noChangeAspect="1" noChangeArrowheads="1"/>
          </p:cNvPicPr>
          <p:nvPr/>
        </p:nvPicPr>
        <p:blipFill>
          <a:blip r:embed="rId2"/>
          <a:srcRect b="4575"/>
          <a:stretch>
            <a:fillRect/>
          </a:stretch>
        </p:blipFill>
        <p:spPr bwMode="auto">
          <a:xfrm>
            <a:off x="2857488" y="2143116"/>
            <a:ext cx="3228975" cy="4071966"/>
          </a:xfrm>
          <a:prstGeom prst="rect">
            <a:avLst/>
          </a:prstGeom>
          <a:noFill/>
        </p:spPr>
      </p:pic>
      <p:sp>
        <p:nvSpPr>
          <p:cNvPr id="4" name="TextBox 3"/>
          <p:cNvSpPr txBox="1"/>
          <p:nvPr/>
        </p:nvSpPr>
        <p:spPr>
          <a:xfrm>
            <a:off x="785786" y="1357298"/>
            <a:ext cx="7215238" cy="523220"/>
          </a:xfrm>
          <a:prstGeom prst="rect">
            <a:avLst/>
          </a:prstGeom>
          <a:noFill/>
        </p:spPr>
        <p:txBody>
          <a:bodyPr wrap="square" rtlCol="0">
            <a:spAutoFit/>
          </a:bodyPr>
          <a:lstStyle/>
          <a:p>
            <a:pPr algn="ctr"/>
            <a:r>
              <a:rPr lang="ru-RU" sz="2800" dirty="0" smtClean="0">
                <a:solidFill>
                  <a:schemeClr val="bg1"/>
                </a:solidFill>
              </a:rPr>
              <a:t>Помощник в изучении курса </a:t>
            </a:r>
            <a:r>
              <a:rPr lang="ru-RU" sz="2800" dirty="0">
                <a:solidFill>
                  <a:schemeClr val="bg1"/>
                </a:solidFill>
              </a:rPr>
              <a:t> </a:t>
            </a:r>
            <a:r>
              <a:rPr lang="ru-RU" sz="2800" dirty="0" smtClean="0">
                <a:solidFill>
                  <a:schemeClr val="bg1"/>
                </a:solidFill>
              </a:rPr>
              <a:t>обществознания</a:t>
            </a:r>
            <a:endParaRPr lang="ru-RU" sz="28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500174"/>
            <a:ext cx="7715304" cy="4524315"/>
          </a:xfrm>
          <a:prstGeom prst="rect">
            <a:avLst/>
          </a:prstGeom>
          <a:noFill/>
        </p:spPr>
        <p:txBody>
          <a:bodyPr wrap="square" rtlCol="0">
            <a:spAutoFit/>
          </a:bodyPr>
          <a:lstStyle/>
          <a:p>
            <a:r>
              <a:rPr lang="ru-RU" i="1" dirty="0" smtClean="0">
                <a:solidFill>
                  <a:schemeClr val="bg1"/>
                </a:solidFill>
              </a:rPr>
              <a:t>Сколько глав включает курс обществознания в 7 классе?</a:t>
            </a:r>
          </a:p>
          <a:p>
            <a:endParaRPr lang="ru-RU" i="1" dirty="0" smtClean="0">
              <a:solidFill>
                <a:schemeClr val="bg1"/>
              </a:solidFill>
            </a:endParaRPr>
          </a:p>
          <a:p>
            <a:r>
              <a:rPr lang="ru-RU" i="1" dirty="0" smtClean="0">
                <a:solidFill>
                  <a:schemeClr val="bg1"/>
                </a:solidFill>
              </a:rPr>
              <a:t>Какие темы составляют содержание главы «Регулирование поведения людей в обществе»? </a:t>
            </a:r>
          </a:p>
          <a:p>
            <a:endParaRPr lang="ru-RU" i="1" dirty="0" smtClean="0">
              <a:solidFill>
                <a:schemeClr val="bg1"/>
              </a:solidFill>
            </a:endParaRPr>
          </a:p>
          <a:p>
            <a:r>
              <a:rPr lang="ru-RU" i="1" dirty="0" smtClean="0">
                <a:solidFill>
                  <a:schemeClr val="bg1"/>
                </a:solidFill>
              </a:rPr>
              <a:t>Как вы думаете , зачем следует регулировать поведение люде в обществе?</a:t>
            </a:r>
          </a:p>
          <a:p>
            <a:endParaRPr lang="ru-RU" i="1" dirty="0" smtClean="0">
              <a:solidFill>
                <a:schemeClr val="bg1"/>
              </a:solidFill>
            </a:endParaRPr>
          </a:p>
          <a:p>
            <a:r>
              <a:rPr lang="ru-RU" i="1" dirty="0" smtClean="0">
                <a:solidFill>
                  <a:schemeClr val="bg1"/>
                </a:solidFill>
              </a:rPr>
              <a:t>Какие вопросы рассматриваются в главе «Человек в экономических отношениях»?</a:t>
            </a:r>
          </a:p>
          <a:p>
            <a:endParaRPr lang="ru-RU" i="1" dirty="0" smtClean="0">
              <a:solidFill>
                <a:schemeClr val="bg1"/>
              </a:solidFill>
            </a:endParaRPr>
          </a:p>
          <a:p>
            <a:r>
              <a:rPr lang="ru-RU" i="1" dirty="0" smtClean="0">
                <a:solidFill>
                  <a:schemeClr val="bg1"/>
                </a:solidFill>
              </a:rPr>
              <a:t>Зачем  современному человеку нужно знать то, о чем говорится в главе 2?</a:t>
            </a:r>
          </a:p>
          <a:p>
            <a:endParaRPr lang="ru-RU" i="1" dirty="0" smtClean="0">
              <a:solidFill>
                <a:schemeClr val="bg1"/>
              </a:solidFill>
            </a:endParaRPr>
          </a:p>
          <a:p>
            <a:r>
              <a:rPr lang="ru-RU" i="1" dirty="0" smtClean="0">
                <a:solidFill>
                  <a:schemeClr val="bg1"/>
                </a:solidFill>
              </a:rPr>
              <a:t>Как называется глава 3 учебника? </a:t>
            </a:r>
          </a:p>
          <a:p>
            <a:endParaRPr lang="ru-RU" i="1" dirty="0" smtClean="0">
              <a:solidFill>
                <a:schemeClr val="bg1"/>
              </a:solidFill>
            </a:endParaRPr>
          </a:p>
          <a:p>
            <a:r>
              <a:rPr lang="ru-RU" i="1" dirty="0" smtClean="0">
                <a:solidFill>
                  <a:schemeClr val="bg1"/>
                </a:solidFill>
              </a:rPr>
              <a:t>Как вы думаете, почему об охране природы нужно вести речь именно на уроках обществознания?</a:t>
            </a:r>
            <a:endParaRPr lang="ru-RU" i="1" dirty="0">
              <a:solidFill>
                <a:schemeClr val="bg1"/>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down)">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wipe(down)">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48" y="214290"/>
            <a:ext cx="4714908" cy="5143536"/>
          </a:xfrm>
          <a:prstGeom prst="rect">
            <a:avLst/>
          </a:prstGeom>
          <a:solidFill>
            <a:srgbClr val="00B0F0"/>
          </a:solidFill>
        </p:spPr>
        <p:txBody>
          <a:bodyPr wrap="square" rtlCol="0">
            <a:spAutoFit/>
          </a:bodyPr>
          <a:lstStyle/>
          <a:p>
            <a:r>
              <a:rPr lang="ru-RU" sz="4000" dirty="0" smtClean="0">
                <a:solidFill>
                  <a:srgbClr val="C00000"/>
                </a:solidFill>
                <a:effectLst>
                  <a:outerShdw blurRad="38100" dist="38100" dir="2700000" algn="tl">
                    <a:srgbClr val="000000">
                      <a:alpha val="43137"/>
                    </a:srgbClr>
                  </a:outerShdw>
                </a:effectLst>
              </a:rPr>
              <a:t>Дееспособность – </a:t>
            </a:r>
            <a:r>
              <a:rPr lang="ru-RU" sz="4000" dirty="0" smtClean="0">
                <a:effectLst>
                  <a:outerShdw blurRad="38100" dist="38100" dir="2700000" algn="tl">
                    <a:srgbClr val="000000">
                      <a:alpha val="43137"/>
                    </a:srgbClr>
                  </a:outerShdw>
                </a:effectLst>
              </a:rPr>
              <a:t>способность своими действиями реализовывать права и исполнять обязанности перед другими людьми и обществом в целом.</a:t>
            </a:r>
            <a:endParaRPr lang="ru-RU" sz="4000" dirty="0">
              <a:effectLst>
                <a:outerShdw blurRad="38100" dist="38100" dir="2700000" algn="tl">
                  <a:srgbClr val="000000">
                    <a:alpha val="43137"/>
                  </a:srgbClr>
                </a:outerShdw>
              </a:effectLst>
            </a:endParaRPr>
          </a:p>
        </p:txBody>
      </p:sp>
      <p:sp>
        <p:nvSpPr>
          <p:cNvPr id="3" name="TextBox 2"/>
          <p:cNvSpPr txBox="1"/>
          <p:nvPr/>
        </p:nvSpPr>
        <p:spPr>
          <a:xfrm>
            <a:off x="571472" y="3071811"/>
            <a:ext cx="3571900" cy="2308324"/>
          </a:xfrm>
          <a:prstGeom prst="rect">
            <a:avLst/>
          </a:prstGeom>
          <a:solidFill>
            <a:srgbClr val="FFFF00"/>
          </a:solidFill>
        </p:spPr>
        <p:txBody>
          <a:bodyPr wrap="square" rtlCol="0">
            <a:spAutoFit/>
          </a:bodyPr>
          <a:lstStyle/>
          <a:p>
            <a:r>
              <a:rPr lang="ru-RU" sz="2400" dirty="0" smtClean="0">
                <a:solidFill>
                  <a:schemeClr val="bg1"/>
                </a:solidFill>
              </a:rPr>
              <a:t>Такая способность у человека проявляется постепенно по мере взросления, развития сознания и чувства ответственности. </a:t>
            </a:r>
            <a:endParaRPr lang="ru-RU" sz="2400" dirty="0">
              <a:solidFill>
                <a:schemeClr val="bg1"/>
              </a:solidFill>
            </a:endParaRPr>
          </a:p>
        </p:txBody>
      </p:sp>
      <p:pic>
        <p:nvPicPr>
          <p:cNvPr id="2050" name="Picture 2" descr="C:\Users\Acer\Desktop\original.jpg"/>
          <p:cNvPicPr>
            <a:picLocks noChangeAspect="1" noChangeArrowheads="1"/>
          </p:cNvPicPr>
          <p:nvPr/>
        </p:nvPicPr>
        <p:blipFill>
          <a:blip r:embed="rId2"/>
          <a:srcRect/>
          <a:stretch>
            <a:fillRect/>
          </a:stretch>
        </p:blipFill>
        <p:spPr bwMode="auto">
          <a:xfrm>
            <a:off x="642910" y="214291"/>
            <a:ext cx="3554401" cy="2714644"/>
          </a:xfrm>
          <a:prstGeom prst="rect">
            <a:avLst/>
          </a:prstGeom>
          <a:noFill/>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357298"/>
            <a:ext cx="3500462" cy="2308324"/>
          </a:xfrm>
          <a:prstGeom prst="rect">
            <a:avLst/>
          </a:prstGeom>
          <a:noFill/>
        </p:spPr>
        <p:txBody>
          <a:bodyPr wrap="square" rtlCol="0">
            <a:spAutoFit/>
          </a:bodyPr>
          <a:lstStyle/>
          <a:p>
            <a:r>
              <a:rPr lang="ru-RU" b="1" dirty="0" smtClean="0">
                <a:solidFill>
                  <a:schemeClr val="bg1"/>
                </a:solidFill>
              </a:rPr>
              <a:t>С 6 лет </a:t>
            </a:r>
          </a:p>
          <a:p>
            <a:endParaRPr lang="ru-RU" dirty="0">
              <a:solidFill>
                <a:schemeClr val="bg1"/>
              </a:solidFill>
            </a:endParaRPr>
          </a:p>
          <a:p>
            <a:pPr>
              <a:buFontTx/>
              <a:buChar char="-"/>
            </a:pPr>
            <a:r>
              <a:rPr lang="ru-RU" dirty="0" smtClean="0">
                <a:solidFill>
                  <a:schemeClr val="bg1"/>
                </a:solidFill>
              </a:rPr>
              <a:t> Право на образование </a:t>
            </a:r>
          </a:p>
          <a:p>
            <a:pPr>
              <a:buFontTx/>
              <a:buChar char="-"/>
            </a:pPr>
            <a:r>
              <a:rPr lang="ru-RU" dirty="0">
                <a:solidFill>
                  <a:schemeClr val="bg1"/>
                </a:solidFill>
              </a:rPr>
              <a:t> </a:t>
            </a:r>
            <a:r>
              <a:rPr lang="ru-RU" dirty="0" smtClean="0">
                <a:solidFill>
                  <a:schemeClr val="bg1"/>
                </a:solidFill>
              </a:rPr>
              <a:t>Обязанность получить основное общее образование (ст. 43 Конституции РФ)</a:t>
            </a:r>
          </a:p>
          <a:p>
            <a:pPr>
              <a:buFontTx/>
              <a:buChar char="-"/>
            </a:pPr>
            <a:r>
              <a:rPr lang="ru-RU" dirty="0">
                <a:solidFill>
                  <a:schemeClr val="bg1"/>
                </a:solidFill>
              </a:rPr>
              <a:t> </a:t>
            </a:r>
            <a:r>
              <a:rPr lang="ru-RU" dirty="0" smtClean="0">
                <a:solidFill>
                  <a:schemeClr val="bg1"/>
                </a:solidFill>
              </a:rPr>
              <a:t>Право совершения мелких бытовых сделок (ст. 28 ГК РФ)</a:t>
            </a:r>
            <a:endParaRPr lang="ru-RU" dirty="0">
              <a:solidFill>
                <a:schemeClr val="bg1"/>
              </a:solidFill>
            </a:endParaRPr>
          </a:p>
        </p:txBody>
      </p:sp>
      <p:pic>
        <p:nvPicPr>
          <p:cNvPr id="3074" name="Picture 2" descr="C:\Users\Acer\Desktop\pic.gif"/>
          <p:cNvPicPr>
            <a:picLocks noChangeAspect="1" noChangeArrowheads="1"/>
          </p:cNvPicPr>
          <p:nvPr/>
        </p:nvPicPr>
        <p:blipFill>
          <a:blip r:embed="rId2"/>
          <a:srcRect/>
          <a:stretch>
            <a:fillRect/>
          </a:stretch>
        </p:blipFill>
        <p:spPr bwMode="auto">
          <a:xfrm>
            <a:off x="5357818" y="142852"/>
            <a:ext cx="3324200" cy="3324200"/>
          </a:xfrm>
          <a:prstGeom prst="rect">
            <a:avLst/>
          </a:prstGeom>
          <a:noFill/>
        </p:spPr>
      </p:pic>
      <p:sp>
        <p:nvSpPr>
          <p:cNvPr id="4" name="TextBox 3"/>
          <p:cNvSpPr txBox="1"/>
          <p:nvPr/>
        </p:nvSpPr>
        <p:spPr>
          <a:xfrm>
            <a:off x="1000100" y="3786190"/>
            <a:ext cx="3500462" cy="1754326"/>
          </a:xfrm>
          <a:prstGeom prst="rect">
            <a:avLst/>
          </a:prstGeom>
          <a:noFill/>
        </p:spPr>
        <p:txBody>
          <a:bodyPr wrap="square" rtlCol="0">
            <a:spAutoFit/>
          </a:bodyPr>
          <a:lstStyle/>
          <a:p>
            <a:r>
              <a:rPr lang="ru-RU" b="1" dirty="0" smtClean="0">
                <a:solidFill>
                  <a:schemeClr val="bg1"/>
                </a:solidFill>
              </a:rPr>
              <a:t>С 8 лет </a:t>
            </a:r>
          </a:p>
          <a:p>
            <a:r>
              <a:rPr lang="ru-RU" dirty="0" smtClean="0">
                <a:solidFill>
                  <a:schemeClr val="bg1"/>
                </a:solidFill>
              </a:rPr>
              <a:t>- Право быть членом и участником детского общественного объединения (ст. 19 Закона «Об общественных организациях»</a:t>
            </a:r>
            <a:endParaRPr lang="ru-RU" dirty="0">
              <a:solidFill>
                <a:schemeClr val="bg1"/>
              </a:solidFill>
            </a:endParaRPr>
          </a:p>
        </p:txBody>
      </p:sp>
      <p:pic>
        <p:nvPicPr>
          <p:cNvPr id="3075" name="Picture 3" descr="C:\Users\Acer\Desktop\img8.jpg"/>
          <p:cNvPicPr>
            <a:picLocks noChangeAspect="1" noChangeArrowheads="1"/>
          </p:cNvPicPr>
          <p:nvPr/>
        </p:nvPicPr>
        <p:blipFill>
          <a:blip r:embed="rId3"/>
          <a:srcRect/>
          <a:stretch>
            <a:fillRect/>
          </a:stretch>
        </p:blipFill>
        <p:spPr bwMode="auto">
          <a:xfrm>
            <a:off x="5143504" y="3714752"/>
            <a:ext cx="3667124" cy="2750343"/>
          </a:xfrm>
          <a:prstGeom prst="rect">
            <a:avLst/>
          </a:prstGeom>
          <a:noFill/>
        </p:spPr>
      </p:pic>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3429024" cy="2031325"/>
          </a:xfrm>
          <a:prstGeom prst="rect">
            <a:avLst/>
          </a:prstGeom>
          <a:noFill/>
        </p:spPr>
        <p:txBody>
          <a:bodyPr wrap="square" rtlCol="0">
            <a:spAutoFit/>
          </a:bodyPr>
          <a:lstStyle/>
          <a:p>
            <a:r>
              <a:rPr lang="ru-RU" b="1" dirty="0" smtClean="0">
                <a:solidFill>
                  <a:schemeClr val="bg1"/>
                </a:solidFill>
              </a:rPr>
              <a:t>С 10 лет</a:t>
            </a:r>
          </a:p>
          <a:p>
            <a:r>
              <a:rPr lang="ru-RU" dirty="0" smtClean="0">
                <a:solidFill>
                  <a:schemeClr val="bg1"/>
                </a:solidFill>
              </a:rPr>
              <a:t>- Право давать согласие на изменение своего имени и фамилии, на восстановление родителя в родительских правах, на усыновление или передачу в приемную семью </a:t>
            </a:r>
            <a:endParaRPr lang="ru-RU" dirty="0">
              <a:solidFill>
                <a:schemeClr val="bg1"/>
              </a:solidFill>
            </a:endParaRPr>
          </a:p>
        </p:txBody>
      </p:sp>
      <p:pic>
        <p:nvPicPr>
          <p:cNvPr id="4098" name="Picture 2" descr="C:\Users\Acer\Desktop\d95ac1e7d6d78552526cbaae66d68531_XL.jpg"/>
          <p:cNvPicPr>
            <a:picLocks noChangeAspect="1" noChangeArrowheads="1"/>
          </p:cNvPicPr>
          <p:nvPr/>
        </p:nvPicPr>
        <p:blipFill>
          <a:blip r:embed="rId2"/>
          <a:srcRect/>
          <a:stretch>
            <a:fillRect/>
          </a:stretch>
        </p:blipFill>
        <p:spPr bwMode="auto">
          <a:xfrm>
            <a:off x="642909" y="2643182"/>
            <a:ext cx="5036379" cy="3357585"/>
          </a:xfrm>
          <a:prstGeom prst="rect">
            <a:avLst/>
          </a:prstGeom>
          <a:noFill/>
        </p:spPr>
      </p:pic>
      <p:pic>
        <p:nvPicPr>
          <p:cNvPr id="4099" name="Picture 3" descr="C:\Users\Acer\Desktop\kids-10-12-years-old.jpg"/>
          <p:cNvPicPr>
            <a:picLocks noChangeAspect="1" noChangeArrowheads="1"/>
          </p:cNvPicPr>
          <p:nvPr/>
        </p:nvPicPr>
        <p:blipFill>
          <a:blip r:embed="rId3" cstate="print"/>
          <a:srcRect/>
          <a:stretch>
            <a:fillRect/>
          </a:stretch>
        </p:blipFill>
        <p:spPr bwMode="auto">
          <a:xfrm>
            <a:off x="4857752" y="428604"/>
            <a:ext cx="3262314" cy="2176575"/>
          </a:xfrm>
          <a:prstGeom prst="rect">
            <a:avLst/>
          </a:prstGeom>
          <a:noFill/>
        </p:spPr>
      </p:pic>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500174"/>
            <a:ext cx="2714644" cy="3416320"/>
          </a:xfrm>
          <a:prstGeom prst="rect">
            <a:avLst/>
          </a:prstGeom>
          <a:noFill/>
        </p:spPr>
        <p:txBody>
          <a:bodyPr wrap="square" rtlCol="0">
            <a:spAutoFit/>
          </a:bodyPr>
          <a:lstStyle/>
          <a:p>
            <a:r>
              <a:rPr lang="ru-RU" b="1" dirty="0" smtClean="0">
                <a:solidFill>
                  <a:schemeClr val="bg1"/>
                </a:solidFill>
              </a:rPr>
              <a:t>С 11 лет</a:t>
            </a:r>
          </a:p>
          <a:p>
            <a:r>
              <a:rPr lang="ru-RU" dirty="0" smtClean="0">
                <a:solidFill>
                  <a:schemeClr val="bg1"/>
                </a:solidFill>
              </a:rPr>
              <a:t>- Ответственность в виде помещения  в специальное воспитательное учреждение для детей и подростков ( спецшкола, </a:t>
            </a:r>
            <a:r>
              <a:rPr lang="ru-RU" dirty="0" err="1" smtClean="0">
                <a:solidFill>
                  <a:schemeClr val="bg1"/>
                </a:solidFill>
              </a:rPr>
              <a:t>специнтернат</a:t>
            </a:r>
            <a:r>
              <a:rPr lang="ru-RU" dirty="0" smtClean="0">
                <a:solidFill>
                  <a:schemeClr val="bg1"/>
                </a:solidFill>
              </a:rPr>
              <a:t>, и т.)  с девиантным (общественно опасным) поведением (ст. 50 Закона РФ «Об образовании»). </a:t>
            </a:r>
            <a:endParaRPr lang="ru-RU" dirty="0">
              <a:solidFill>
                <a:schemeClr val="bg1"/>
              </a:solidFill>
            </a:endParaRPr>
          </a:p>
        </p:txBody>
      </p:sp>
      <p:pic>
        <p:nvPicPr>
          <p:cNvPr id="5122" name="Picture 2" descr="C:\Users\Acer\Desktop\Подросток.jpg"/>
          <p:cNvPicPr>
            <a:picLocks noChangeAspect="1" noChangeArrowheads="1"/>
          </p:cNvPicPr>
          <p:nvPr/>
        </p:nvPicPr>
        <p:blipFill>
          <a:blip r:embed="rId2"/>
          <a:srcRect/>
          <a:stretch>
            <a:fillRect/>
          </a:stretch>
        </p:blipFill>
        <p:spPr bwMode="auto">
          <a:xfrm>
            <a:off x="3357554" y="2714620"/>
            <a:ext cx="5299188" cy="35719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785926"/>
            <a:ext cx="5715040" cy="4278094"/>
          </a:xfrm>
          <a:prstGeom prst="rect">
            <a:avLst/>
          </a:prstGeom>
          <a:noFill/>
        </p:spPr>
        <p:txBody>
          <a:bodyPr wrap="square" rtlCol="0">
            <a:spAutoFit/>
          </a:bodyPr>
          <a:lstStyle/>
          <a:p>
            <a:r>
              <a:rPr lang="ru-RU" sz="1600" b="1" dirty="0" smtClean="0">
                <a:solidFill>
                  <a:schemeClr val="bg1"/>
                </a:solidFill>
              </a:rPr>
              <a:t>С 14 лет          </a:t>
            </a:r>
          </a:p>
          <a:p>
            <a:endParaRPr lang="ru-RU" sz="1600" b="1" dirty="0">
              <a:solidFill>
                <a:schemeClr val="bg1"/>
              </a:solidFill>
            </a:endParaRPr>
          </a:p>
          <a:p>
            <a:r>
              <a:rPr lang="ru-RU" sz="1600" b="1" dirty="0" smtClean="0">
                <a:solidFill>
                  <a:schemeClr val="bg1"/>
                </a:solidFill>
              </a:rPr>
              <a:t>- Право давать согласие на изменение своего гражданства ( ст. 9 Закона «О гражданстве РФ»)</a:t>
            </a:r>
          </a:p>
          <a:p>
            <a:pPr>
              <a:buFontTx/>
              <a:buChar char="-"/>
            </a:pPr>
            <a:r>
              <a:rPr lang="ru-RU" sz="1600" b="1" dirty="0" smtClean="0">
                <a:solidFill>
                  <a:schemeClr val="bg1"/>
                </a:solidFill>
              </a:rPr>
              <a:t> Право отмены усыновления ( ст. 142 СК РФ)</a:t>
            </a:r>
          </a:p>
          <a:p>
            <a:pPr>
              <a:buFontTx/>
              <a:buChar char="-"/>
            </a:pPr>
            <a:r>
              <a:rPr lang="ru-RU" sz="1600" b="1" dirty="0">
                <a:solidFill>
                  <a:schemeClr val="bg1"/>
                </a:solidFill>
              </a:rPr>
              <a:t> </a:t>
            </a:r>
            <a:r>
              <a:rPr lang="ru-RU" sz="1600" b="1" dirty="0" smtClean="0">
                <a:solidFill>
                  <a:schemeClr val="bg1"/>
                </a:solidFill>
              </a:rPr>
              <a:t>Право требовать установления отцовства в отношении своего ребенка в судебном порядке ( ст. 62 СК РФ)</a:t>
            </a:r>
          </a:p>
          <a:p>
            <a:pPr>
              <a:buFontTx/>
              <a:buChar char="-"/>
            </a:pPr>
            <a:r>
              <a:rPr lang="ru-RU" sz="1600" b="1" dirty="0">
                <a:solidFill>
                  <a:schemeClr val="bg1"/>
                </a:solidFill>
              </a:rPr>
              <a:t> </a:t>
            </a:r>
            <a:r>
              <a:rPr lang="ru-RU" sz="1600" b="1" dirty="0" smtClean="0">
                <a:solidFill>
                  <a:schemeClr val="bg1"/>
                </a:solidFill>
              </a:rPr>
              <a:t>Право без согласия родителей распоряжаться заработком (стипендией ) и иными доходами. </a:t>
            </a:r>
          </a:p>
          <a:p>
            <a:pPr>
              <a:buFontTx/>
              <a:buChar char="-"/>
            </a:pPr>
            <a:r>
              <a:rPr lang="ru-RU" sz="1600" b="1" dirty="0">
                <a:solidFill>
                  <a:schemeClr val="bg1"/>
                </a:solidFill>
              </a:rPr>
              <a:t> </a:t>
            </a:r>
            <a:r>
              <a:rPr lang="ru-RU" sz="1600" b="1" dirty="0" smtClean="0">
                <a:solidFill>
                  <a:schemeClr val="bg1"/>
                </a:solidFill>
              </a:rPr>
              <a:t>Право без согласия родителей осуществлять права автора результата своей интеллектуальной деятельности</a:t>
            </a:r>
          </a:p>
          <a:p>
            <a:pPr>
              <a:buFontTx/>
              <a:buChar char="-"/>
            </a:pPr>
            <a:r>
              <a:rPr lang="ru-RU" sz="1600" b="1" dirty="0">
                <a:solidFill>
                  <a:schemeClr val="bg1"/>
                </a:solidFill>
              </a:rPr>
              <a:t> </a:t>
            </a:r>
            <a:r>
              <a:rPr lang="ru-RU" sz="1600" b="1" dirty="0" smtClean="0">
                <a:solidFill>
                  <a:schemeClr val="bg1"/>
                </a:solidFill>
              </a:rPr>
              <a:t>Право самостоятельно совершать некоторые сделки за при чиненный вред ( ст. 1074 ГК РФ )</a:t>
            </a:r>
          </a:p>
          <a:p>
            <a:pPr>
              <a:buFontTx/>
              <a:buChar char="-"/>
            </a:pPr>
            <a:r>
              <a:rPr lang="ru-RU" sz="1600" b="1" dirty="0">
                <a:solidFill>
                  <a:schemeClr val="bg1"/>
                </a:solidFill>
              </a:rPr>
              <a:t> </a:t>
            </a:r>
            <a:r>
              <a:rPr lang="ru-RU" sz="1600" b="1" dirty="0" smtClean="0">
                <a:solidFill>
                  <a:schemeClr val="bg1"/>
                </a:solidFill>
              </a:rPr>
              <a:t>Право самостоятельно обращаться в суд для защиты своих интересов ( ст. 56 СК РФ)</a:t>
            </a:r>
          </a:p>
          <a:p>
            <a:pPr>
              <a:buFontTx/>
              <a:buChar char="-"/>
            </a:pPr>
            <a:r>
              <a:rPr lang="ru-RU" sz="1600" b="1" dirty="0" smtClean="0">
                <a:solidFill>
                  <a:schemeClr val="bg1"/>
                </a:solidFill>
              </a:rPr>
              <a:t>  Право быть принятым на работу в свободное от учебы время для выполнения легкого труда ( ст. 63 ТК РФ)</a:t>
            </a:r>
            <a:endParaRPr lang="ru-RU" sz="1600" b="1" dirty="0">
              <a:solidFill>
                <a:schemeClr val="bg1"/>
              </a:solidFill>
            </a:endParaRPr>
          </a:p>
        </p:txBody>
      </p:sp>
      <p:pic>
        <p:nvPicPr>
          <p:cNvPr id="6146" name="Picture 2" descr="C:\Users\Acer\Desktop\pasport-v-14-let.jpg"/>
          <p:cNvPicPr>
            <a:picLocks noChangeAspect="1" noChangeArrowheads="1"/>
          </p:cNvPicPr>
          <p:nvPr/>
        </p:nvPicPr>
        <p:blipFill>
          <a:blip r:embed="rId2"/>
          <a:srcRect/>
          <a:stretch>
            <a:fillRect/>
          </a:stretch>
        </p:blipFill>
        <p:spPr bwMode="auto">
          <a:xfrm>
            <a:off x="6715140" y="142853"/>
            <a:ext cx="2238374" cy="2981514"/>
          </a:xfrm>
          <a:prstGeom prst="rect">
            <a:avLst/>
          </a:prstGeom>
          <a:noFill/>
        </p:spPr>
      </p:pic>
      <p:pic>
        <p:nvPicPr>
          <p:cNvPr id="6147" name="Picture 3" descr="C:\Users\Acer\Desktop\1406016587_0759.1000x801.jpeg"/>
          <p:cNvPicPr>
            <a:picLocks noChangeAspect="1" noChangeArrowheads="1"/>
          </p:cNvPicPr>
          <p:nvPr/>
        </p:nvPicPr>
        <p:blipFill>
          <a:blip r:embed="rId3" cstate="print"/>
          <a:srcRect/>
          <a:stretch>
            <a:fillRect/>
          </a:stretch>
        </p:blipFill>
        <p:spPr bwMode="auto">
          <a:xfrm>
            <a:off x="6715140" y="3214687"/>
            <a:ext cx="2229650" cy="1785950"/>
          </a:xfrm>
          <a:prstGeom prst="rect">
            <a:avLst/>
          </a:prstGeom>
          <a:noFill/>
        </p:spPr>
      </p:pic>
      <p:pic>
        <p:nvPicPr>
          <p:cNvPr id="6148" name="Picture 4" descr="C:\Users\Acer\Desktop\rabota-dlja-podrostkov-hakasija.jpg"/>
          <p:cNvPicPr>
            <a:picLocks noChangeAspect="1" noChangeArrowheads="1"/>
          </p:cNvPicPr>
          <p:nvPr/>
        </p:nvPicPr>
        <p:blipFill>
          <a:blip r:embed="rId4" cstate="print"/>
          <a:srcRect/>
          <a:stretch>
            <a:fillRect/>
          </a:stretch>
        </p:blipFill>
        <p:spPr bwMode="auto">
          <a:xfrm>
            <a:off x="6715140" y="5165311"/>
            <a:ext cx="2230453" cy="1549837"/>
          </a:xfrm>
          <a:prstGeom prst="rect">
            <a:avLst/>
          </a:prstGeom>
          <a:noFill/>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928670"/>
            <a:ext cx="6429420" cy="2308324"/>
          </a:xfrm>
          <a:prstGeom prst="rect">
            <a:avLst/>
          </a:prstGeom>
          <a:noFill/>
        </p:spPr>
        <p:txBody>
          <a:bodyPr wrap="square" rtlCol="0">
            <a:spAutoFit/>
          </a:bodyPr>
          <a:lstStyle/>
          <a:p>
            <a:r>
              <a:rPr lang="ru-RU" dirty="0" smtClean="0">
                <a:solidFill>
                  <a:schemeClr val="bg1"/>
                </a:solidFill>
              </a:rPr>
              <a:t>Продолжение…</a:t>
            </a:r>
          </a:p>
          <a:p>
            <a:endParaRPr lang="ru-RU" dirty="0">
              <a:solidFill>
                <a:schemeClr val="bg1"/>
              </a:solidFill>
            </a:endParaRPr>
          </a:p>
          <a:p>
            <a:pPr>
              <a:buFontTx/>
              <a:buChar char="-"/>
            </a:pPr>
            <a:r>
              <a:rPr lang="ru-RU" dirty="0" smtClean="0">
                <a:solidFill>
                  <a:schemeClr val="bg1"/>
                </a:solidFill>
              </a:rPr>
              <a:t> Право работать не более 24 часов в неделю (ст. 92 ТК РФ)</a:t>
            </a:r>
          </a:p>
          <a:p>
            <a:pPr>
              <a:buFontTx/>
              <a:buChar char="-"/>
            </a:pPr>
            <a:r>
              <a:rPr lang="ru-RU" dirty="0" smtClean="0">
                <a:solidFill>
                  <a:schemeClr val="bg1"/>
                </a:solidFill>
              </a:rPr>
              <a:t> Право на поощрение за труд ( ст. 191 ТК РФ)</a:t>
            </a:r>
          </a:p>
          <a:p>
            <a:pPr>
              <a:buFontTx/>
              <a:buChar char="-"/>
            </a:pPr>
            <a:r>
              <a:rPr lang="ru-RU" dirty="0">
                <a:solidFill>
                  <a:schemeClr val="bg1"/>
                </a:solidFill>
              </a:rPr>
              <a:t> </a:t>
            </a:r>
            <a:r>
              <a:rPr lang="ru-RU" dirty="0" smtClean="0">
                <a:solidFill>
                  <a:schemeClr val="bg1"/>
                </a:solidFill>
              </a:rPr>
              <a:t>Право на ежегодный оплачиваемый отпуск продолжительностью 31 календарный день  в удобное время для ребенка ( ст. 267 ТК РФ)</a:t>
            </a:r>
          </a:p>
          <a:p>
            <a:pPr>
              <a:buFontTx/>
              <a:buChar char="-"/>
            </a:pPr>
            <a:r>
              <a:rPr lang="ru-RU" dirty="0">
                <a:solidFill>
                  <a:schemeClr val="bg1"/>
                </a:solidFill>
              </a:rPr>
              <a:t> П</a:t>
            </a:r>
            <a:r>
              <a:rPr lang="ru-RU" dirty="0" smtClean="0">
                <a:solidFill>
                  <a:schemeClr val="bg1"/>
                </a:solidFill>
              </a:rPr>
              <a:t>раво на объединение в профсоюзы</a:t>
            </a:r>
            <a:endParaRPr lang="ru-RU" dirty="0">
              <a:solidFill>
                <a:schemeClr val="bg1"/>
              </a:solidFill>
            </a:endParaRPr>
          </a:p>
        </p:txBody>
      </p:sp>
      <p:pic>
        <p:nvPicPr>
          <p:cNvPr id="7170" name="Picture 2" descr="C:\Users\Acer\Desktop\607358.jpg"/>
          <p:cNvPicPr>
            <a:picLocks noChangeAspect="1" noChangeArrowheads="1"/>
          </p:cNvPicPr>
          <p:nvPr/>
        </p:nvPicPr>
        <p:blipFill>
          <a:blip r:embed="rId2"/>
          <a:srcRect/>
          <a:stretch>
            <a:fillRect/>
          </a:stretch>
        </p:blipFill>
        <p:spPr bwMode="auto">
          <a:xfrm>
            <a:off x="428596" y="3214686"/>
            <a:ext cx="3810027" cy="2857520"/>
          </a:xfrm>
          <a:prstGeom prst="rect">
            <a:avLst/>
          </a:prstGeom>
          <a:noFill/>
        </p:spPr>
      </p:pic>
      <p:pic>
        <p:nvPicPr>
          <p:cNvPr id="7171" name="Picture 3" descr="C:\Users\Acer\Desktop\361.jpg"/>
          <p:cNvPicPr>
            <a:picLocks noChangeAspect="1" noChangeArrowheads="1"/>
          </p:cNvPicPr>
          <p:nvPr/>
        </p:nvPicPr>
        <p:blipFill>
          <a:blip r:embed="rId3"/>
          <a:srcRect/>
          <a:stretch>
            <a:fillRect/>
          </a:stretch>
        </p:blipFill>
        <p:spPr bwMode="auto">
          <a:xfrm>
            <a:off x="4643438" y="3238499"/>
            <a:ext cx="4250561" cy="2833707"/>
          </a:xfrm>
          <a:prstGeom prst="rect">
            <a:avLst/>
          </a:prstGeom>
          <a:noFill/>
        </p:spPr>
      </p:pic>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245</TotalTime>
  <Words>864</Words>
  <Application>Microsoft Office PowerPoint</Application>
  <PresentationFormat>Экран (4:3)</PresentationFormat>
  <Paragraphs>75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Введение в изучение курса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1  7 класс  Введение в изучение курса</dc:title>
  <dc:creator>Acer</dc:creator>
  <cp:lastModifiedBy>Колян</cp:lastModifiedBy>
  <cp:revision>36</cp:revision>
  <dcterms:created xsi:type="dcterms:W3CDTF">2016-09-03T12:31:35Z</dcterms:created>
  <dcterms:modified xsi:type="dcterms:W3CDTF">2018-02-16T14:27:28Z</dcterms:modified>
</cp:coreProperties>
</file>