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7" r:id="rId2"/>
    <p:sldId id="281" r:id="rId3"/>
    <p:sldId id="258" r:id="rId4"/>
    <p:sldId id="271" r:id="rId5"/>
    <p:sldId id="259" r:id="rId6"/>
    <p:sldId id="272" r:id="rId7"/>
    <p:sldId id="274" r:id="rId8"/>
    <p:sldId id="273" r:id="rId9"/>
    <p:sldId id="275" r:id="rId10"/>
    <p:sldId id="277" r:id="rId11"/>
    <p:sldId id="278" r:id="rId12"/>
    <p:sldId id="279" r:id="rId13"/>
    <p:sldId id="276" r:id="rId14"/>
    <p:sldId id="267" r:id="rId15"/>
    <p:sldId id="270" r:id="rId16"/>
    <p:sldId id="28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99"/>
    <a:srgbClr val="0033CC"/>
    <a:srgbClr val="0000FF"/>
    <a:srgbClr val="33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17" autoAdjust="0"/>
  </p:normalViewPr>
  <p:slideViewPr>
    <p:cSldViewPr>
      <p:cViewPr varScale="1">
        <p:scale>
          <a:sx n="88" d="100"/>
          <a:sy n="88" d="100"/>
        </p:scale>
        <p:origin x="-96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E80E2-C0D5-4857-B950-F4778D83C82F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BEA3A-2B58-4294-9521-216BC2C8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BEA3A-2B58-4294-9521-216BC2C886C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2EADF-27A5-418A-BCE2-786752C52773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DE400-92C9-42BA-A7FC-06B2DC6A9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46C7-ABBD-4FA0-A329-628B041382A3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2F02D-9A99-4F5B-9489-1548B2AAB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FD134-DF96-4AFB-A312-BC3749FC4601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61BC8-61D5-4CAD-88EF-3B2FC234B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78B2A-9F82-4A3E-BB5A-2CA2858B2605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231ED-BC80-40C1-A276-950631C3C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F5F78-7EEE-4EEE-BEC4-EFE4E9F0033F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25908-1552-49BF-83C6-ED2A77933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ACB9-EBDE-4E1B-A29C-4A32600C21D1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CB8A-1E65-4129-A067-18ABEA9C6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6C7DB-3944-4C7A-881F-E4B355B7FB1E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3772A-F124-4223-A3E8-0A2683C4B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8CEE-6E11-40C2-8A60-8EA543B76849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7B4F6-0DF5-4937-B6A9-EEB5308D4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2D532-68A7-49ED-9736-F720F991BF61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6FAB-360E-4879-9615-6A95E84D0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0733E-DEE6-47F4-8C6D-6EB1E60A5421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9869A-B29F-4C45-B228-030AC4CA3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BE1DE-EBFB-4D49-9B36-20FDC089238A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27D30-1F7C-437B-A550-0FF855B12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A33AB0E-034A-4CD3-A778-8C9B274008B8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3EE8157-0E64-412A-BFC8-45ED41A3A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Admin\&#1056;&#1072;&#1073;&#1086;&#1095;&#1080;&#1081;%20&#1089;&#1090;&#1086;&#1083;\Melodiya%20vody%20-%201%20stihii%20voda%20tanec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ocean-wallpaper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285750"/>
            <a:ext cx="8388350" cy="634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643063" y="2500313"/>
            <a:ext cx="62865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Урок окружающего мира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в 3 классе </a:t>
            </a:r>
          </a:p>
          <a:p>
            <a:pPr algn="ctr"/>
            <a:r>
              <a:rPr lang="ru-RU" sz="5400" dirty="0">
                <a:solidFill>
                  <a:srgbClr val="002060"/>
                </a:solidFill>
                <a:latin typeface="Arial Black" pitchFamily="34" charset="0"/>
              </a:rPr>
              <a:t>Тема : «Вода»</a:t>
            </a: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4786314" y="4643446"/>
            <a:ext cx="40005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Учитель начальных классов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:</a:t>
            </a:r>
            <a:endParaRPr lang="ru-RU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r"/>
            <a:r>
              <a:rPr lang="ru-RU" sz="2400" dirty="0" err="1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Джепарова</a:t>
            </a:r>
            <a:r>
              <a:rPr lang="ru-RU" sz="24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Э.К.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38" y="785813"/>
          <a:ext cx="8143875" cy="1682496"/>
        </p:xfrm>
        <a:graphic>
          <a:graphicData uri="http://schemas.openxmlformats.org/drawingml/2006/table">
            <a:tbl>
              <a:tblPr/>
              <a:tblGrid>
                <a:gridCol w="8143875"/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ДОБРУШИНСКАЯ  ОБЩЕОБРАЗОВАТЕЛЬНАЯ   ШКОЛА 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 СТУПЕНЕЙ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bibliotekar.ru/voda/15.file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000125"/>
            <a:ext cx="35242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Озерная вода после буддийской молитв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9825" y="1000125"/>
            <a:ext cx="3408363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928688" y="5357813"/>
            <a:ext cx="742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   До молитвы                                        После молитвы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642938" y="142875"/>
            <a:ext cx="79295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dirty="0">
                <a:solidFill>
                  <a:schemeClr val="accent1"/>
                </a:solidFill>
                <a:latin typeface="Arial Black" pitchFamily="34" charset="0"/>
              </a:rPr>
              <a:t>Вода может</a:t>
            </a:r>
          </a:p>
          <a:p>
            <a:pPr algn="ctr"/>
            <a:r>
              <a:rPr lang="ru-RU" sz="5400" dirty="0">
                <a:solidFill>
                  <a:schemeClr val="accent1"/>
                </a:solidFill>
                <a:latin typeface="Arial Black" pitchFamily="34" charset="0"/>
              </a:rPr>
              <a:t>«видеть»</a:t>
            </a:r>
          </a:p>
        </p:txBody>
      </p:sp>
      <p:pic>
        <p:nvPicPr>
          <p:cNvPr id="12291" name="Picture 2" descr="http://www.bibliotekar.ru/voda/16.file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857375"/>
            <a:ext cx="474821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428625" y="5461000"/>
            <a:ext cx="8072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       Фотоснимок Солнца                              Коралловый риф                                   </a:t>
            </a:r>
            <a:endParaRPr lang="ru-RU" dirty="0"/>
          </a:p>
        </p:txBody>
      </p:sp>
      <p:pic>
        <p:nvPicPr>
          <p:cNvPr id="12293" name="Picture 4" descr="http://www.bibliotekar.ru/voda/16.files/image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1857375"/>
            <a:ext cx="25717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bibliotekar.ru/voda/15.files/image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000250"/>
            <a:ext cx="39608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Грунтовые во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2000250"/>
            <a:ext cx="39338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857250" y="0"/>
            <a:ext cx="79295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dirty="0">
                <a:solidFill>
                  <a:schemeClr val="accent1"/>
                </a:solidFill>
                <a:latin typeface="Arial Black" pitchFamily="34" charset="0"/>
              </a:rPr>
              <a:t>Вода может</a:t>
            </a:r>
          </a:p>
          <a:p>
            <a:pPr algn="ctr"/>
            <a:r>
              <a:rPr lang="ru-RU" sz="5400" dirty="0">
                <a:solidFill>
                  <a:schemeClr val="accent1"/>
                </a:solidFill>
                <a:latin typeface="Arial Black" pitchFamily="34" charset="0"/>
              </a:rPr>
              <a:t>«чувствовать»</a:t>
            </a:r>
          </a:p>
        </p:txBody>
      </p:sp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571500" y="5691188"/>
            <a:ext cx="8215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До землетрясения                                 После землетрясения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www.zastavki.com/pictures/1280x800/2009/Nature_Beach_Cold_water_016873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7166"/>
            <a:ext cx="8248622" cy="628654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357166"/>
            <a:ext cx="828680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Минута релаксации «Тайна Воды»</a:t>
            </a:r>
            <a:r>
              <a:rPr lang="ru-RU" sz="4000" dirty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   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   Вода 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проступает и сочится, и скатывается, и льётся, и течет, и переливается, и прибывает, и убывает, и плещется, и расплескивается, и падает, и вздымается, и вздрагивает и застывает, и исчезает и появляется вновь… Шепчется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Вода 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в ручейках, шумит не смолкая в морях и океанах. Что услышит, то и уносит с собой. Сквозь что пройдёт, что вынесет, то и оставит после себя. Днём и ночью, утром и вечером. Любая грязь её пачкает, мутит её. Шепчется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Вода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, шепчется, кричит, ревёт штормами, исходит дождевыми слезами-каплями. И снова чиста повсюду, прозрачна до самого дна, до глубины живучей незамутнённой души.</a:t>
            </a:r>
            <a:br>
              <a:rPr lang="ru-RU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И несёт воду свою Земля меж белыми крыльями облаков - в небо голубое, розовое, алое, золотое и аметистовое от края до края мироздания. Несёт шёпоты свои и вздохи, и грохоты, облетая листьями, осыпаясь горами, вздрагивая грозами, переливаясь радугами. И остаются в вечном небе после неё все наши слова и деяния, и мечты, унесенные когда-то водой.</a:t>
            </a:r>
          </a:p>
        </p:txBody>
      </p:sp>
      <p:pic>
        <p:nvPicPr>
          <p:cNvPr id="6" name="Melodiya vody - 1 stihii voda tane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-214346" y="0"/>
            <a:ext cx="914406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accent1"/>
                </a:solidFill>
                <a:latin typeface="Arial Black" pitchFamily="34" charset="0"/>
              </a:rPr>
              <a:t>Практическая </a:t>
            </a:r>
            <a:r>
              <a:rPr lang="ru-RU" sz="5400" dirty="0" smtClean="0">
                <a:solidFill>
                  <a:schemeClr val="accent1"/>
                </a:solidFill>
                <a:latin typeface="Arial Black" pitchFamily="34" charset="0"/>
              </a:rPr>
              <a:t>работа</a:t>
            </a:r>
          </a:p>
          <a:p>
            <a:pPr algn="ctr"/>
            <a:r>
              <a:rPr lang="ru-RU" sz="5400" dirty="0" smtClean="0">
                <a:solidFill>
                  <a:srgbClr val="002060"/>
                </a:solidFill>
                <a:latin typeface="Arial Black" pitchFamily="34" charset="0"/>
              </a:rPr>
              <a:t>«Свойства воды»</a:t>
            </a:r>
          </a:p>
          <a:p>
            <a:pPr algn="ctr"/>
            <a:r>
              <a:rPr lang="ru-RU" sz="5400" dirty="0" smtClean="0">
                <a:solidFill>
                  <a:schemeClr val="accent1"/>
                </a:solidFill>
                <a:latin typeface="Arial Black" pitchFamily="34" charset="0"/>
              </a:rPr>
              <a:t>(</a:t>
            </a:r>
            <a:r>
              <a:rPr lang="ru-RU" sz="4400" dirty="0" smtClean="0">
                <a:solidFill>
                  <a:schemeClr val="accent1"/>
                </a:solidFill>
                <a:latin typeface="Arial Black" pitchFamily="34" charset="0"/>
              </a:rPr>
              <a:t>выводы</a:t>
            </a:r>
            <a:r>
              <a:rPr lang="ru-RU" sz="5400" dirty="0" smtClean="0">
                <a:solidFill>
                  <a:schemeClr val="accent1"/>
                </a:solidFill>
                <a:latin typeface="Arial Black" pitchFamily="34" charset="0"/>
              </a:rPr>
              <a:t>)</a:t>
            </a:r>
          </a:p>
          <a:p>
            <a:pPr algn="ctr"/>
            <a:r>
              <a:rPr lang="ru-RU" sz="5400" dirty="0" smtClean="0">
                <a:solidFill>
                  <a:schemeClr val="accent1"/>
                </a:solidFill>
                <a:latin typeface="Arial Black" pitchFamily="34" charset="0"/>
              </a:rPr>
              <a:t> </a:t>
            </a:r>
            <a:endParaRPr lang="ru-RU" sz="54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282" y="2428868"/>
            <a:ext cx="628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accent1"/>
                </a:solidFill>
                <a:latin typeface="Arial Black" pitchFamily="34" charset="0"/>
                <a:cs typeface="Arial" pitchFamily="34" charset="0"/>
              </a:rPr>
              <a:t>Опыт 1</a:t>
            </a:r>
            <a:r>
              <a:rPr lang="ru-RU" sz="2400" dirty="0">
                <a:solidFill>
                  <a:schemeClr val="accent1"/>
                </a:solidFill>
                <a:latin typeface="Arial Black" pitchFamily="34" charset="0"/>
                <a:cs typeface="Arial" pitchFamily="34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Вода прозрачна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282" y="2928934"/>
            <a:ext cx="6357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/>
                </a:solidFill>
                <a:latin typeface="Arial Black" pitchFamily="34" charset="0"/>
                <a:cs typeface="Arial" pitchFamily="34" charset="0"/>
              </a:rPr>
              <a:t> Опыт 2</a:t>
            </a:r>
            <a:r>
              <a:rPr lang="ru-RU" sz="2400" dirty="0">
                <a:solidFill>
                  <a:schemeClr val="accent1"/>
                </a:solidFill>
                <a:latin typeface="Arial Black" pitchFamily="34" charset="0"/>
                <a:cs typeface="Arial" pitchFamily="34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Вода бесцветна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282" y="3429000"/>
            <a:ext cx="628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accent1"/>
                </a:solidFill>
                <a:latin typeface="Arial Black" pitchFamily="34" charset="0"/>
                <a:cs typeface="Arial" pitchFamily="34" charset="0"/>
              </a:rPr>
              <a:t>Опыт 3</a:t>
            </a:r>
            <a:r>
              <a:rPr lang="ru-RU" sz="2400" dirty="0">
                <a:solidFill>
                  <a:schemeClr val="accent1"/>
                </a:solidFill>
                <a:latin typeface="Arial Black" pitchFamily="34" charset="0"/>
                <a:cs typeface="Arial" pitchFamily="34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Не имеет запаха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4282" y="3929066"/>
            <a:ext cx="6858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accent1"/>
                </a:solidFill>
                <a:latin typeface="Arial Black" pitchFamily="34" charset="0"/>
                <a:cs typeface="Arial" pitchFamily="34" charset="0"/>
              </a:rPr>
              <a:t>Опыт 4.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Вода - растворитель</a:t>
            </a:r>
            <a:endParaRPr lang="ru-RU" sz="2400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4282" y="4429132"/>
            <a:ext cx="84296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accent1"/>
                </a:solidFill>
                <a:latin typeface="Arial Black" pitchFamily="34" charset="0"/>
                <a:cs typeface="Arial" pitchFamily="34" charset="0"/>
              </a:rPr>
              <a:t>Опыт 5</a:t>
            </a:r>
            <a:r>
              <a:rPr lang="ru-RU" sz="2400" dirty="0">
                <a:solidFill>
                  <a:schemeClr val="accent1"/>
                </a:solidFill>
                <a:latin typeface="Arial Black" pitchFamily="34" charset="0"/>
                <a:cs typeface="Arial" pitchFamily="34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Воду можно очистить с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помощью               фильтра </a:t>
            </a:r>
            <a:endParaRPr lang="ru-RU" sz="2400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4283" y="5214950"/>
            <a:ext cx="864399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accent1"/>
                </a:solidFill>
                <a:latin typeface="Arial Black" pitchFamily="34" charset="0"/>
                <a:cs typeface="Arial" pitchFamily="34" charset="0"/>
              </a:rPr>
              <a:t>Опыт 6</a:t>
            </a:r>
            <a:r>
              <a:rPr lang="ru-RU" sz="2400" dirty="0">
                <a:solidFill>
                  <a:schemeClr val="accent1"/>
                </a:solidFill>
                <a:latin typeface="Arial Black" pitchFamily="34" charset="0"/>
                <a:cs typeface="Arial" pitchFamily="34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Вода при нагревании расширяется,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а 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при охлаждении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сжимается</a:t>
            </a:r>
          </a:p>
          <a:p>
            <a:endParaRPr lang="ru-RU" sz="2400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endParaRPr lang="ru-RU" sz="2400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4282" y="6000768"/>
            <a:ext cx="70723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accent1"/>
                </a:solidFill>
                <a:latin typeface="Arial Black" pitchFamily="34" charset="0"/>
                <a:cs typeface="Arial" pitchFamily="34" charset="0"/>
              </a:rPr>
              <a:t>Опыт 7</a:t>
            </a:r>
            <a:r>
              <a:rPr lang="ru-RU" sz="2400" dirty="0">
                <a:solidFill>
                  <a:schemeClr val="accent1"/>
                </a:solidFill>
                <a:latin typeface="Arial Black" pitchFamily="34" charset="0"/>
                <a:cs typeface="Arial" pitchFamily="34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Вода течёт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2_1276248666"/>
          <p:cNvPicPr>
            <a:picLocks noChangeAspect="1" noChangeArrowheads="1"/>
          </p:cNvPicPr>
          <p:nvPr/>
        </p:nvPicPr>
        <p:blipFill>
          <a:blip r:embed="rId2" cstate="print"/>
          <a:srcRect b="2972"/>
          <a:stretch>
            <a:fillRect/>
          </a:stretch>
        </p:blipFill>
        <p:spPr bwMode="auto">
          <a:xfrm>
            <a:off x="3286116" y="928670"/>
            <a:ext cx="24351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Шикарные фото облаков (13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928671"/>
            <a:ext cx="2428892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6" descr="http://www.2photo.ru/uploads/posts/4268/20090305/zena_holloway/05_03_2009_0410496001236282247_zena_hollow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3" y="928670"/>
            <a:ext cx="235322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Прямоугольник 13"/>
          <p:cNvSpPr>
            <a:spLocks noChangeArrowheads="1"/>
          </p:cNvSpPr>
          <p:nvPr/>
        </p:nvSpPr>
        <p:spPr bwMode="auto">
          <a:xfrm>
            <a:off x="214282" y="0"/>
            <a:ext cx="878687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/>
                </a:solidFill>
                <a:latin typeface="Arial Black" pitchFamily="34" charset="0"/>
              </a:rPr>
              <a:t>На следующем уроке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Picture 12" descr="1c3cc0408ec9e5db9b"/>
          <p:cNvPicPr>
            <a:picLocks noChangeAspect="1" noChangeArrowheads="1"/>
          </p:cNvPicPr>
          <p:nvPr/>
        </p:nvPicPr>
        <p:blipFill>
          <a:blip r:embed="rId5" cstate="print"/>
          <a:srcRect t="635" r="859"/>
          <a:stretch>
            <a:fillRect/>
          </a:stretch>
        </p:blipFill>
        <p:spPr bwMode="auto">
          <a:xfrm>
            <a:off x="500034" y="4286256"/>
            <a:ext cx="4141787" cy="221644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95098" y="3500438"/>
            <a:ext cx="3353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Разные состояния воды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4721662"/>
            <a:ext cx="2428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Круговорот воды в природе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7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okpmgu.dn.ua/sites/default/files/blue-drop-clip-art_423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571744"/>
            <a:ext cx="1935445" cy="2857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0" name="Picture 6" descr="http://okpmgu.dn.ua/sites/default/files/blue-drop-clip-art_423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500306"/>
            <a:ext cx="1935445" cy="2857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857628"/>
            <a:ext cx="103346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857628"/>
            <a:ext cx="107157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42852"/>
            <a:ext cx="892971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Arial Black" pitchFamily="34" charset="0"/>
              </a:rPr>
              <a:t>Капли в «</a:t>
            </a:r>
            <a:r>
              <a:rPr lang="ru-RU" sz="4800" dirty="0" smtClean="0">
                <a:solidFill>
                  <a:srgbClr val="002060"/>
                </a:solidFill>
                <a:latin typeface="Arial Black" pitchFamily="34" charset="0"/>
              </a:rPr>
              <a:t>море знаний</a:t>
            </a:r>
            <a:r>
              <a:rPr lang="ru-RU" sz="4800" dirty="0" smtClean="0">
                <a:solidFill>
                  <a:srgbClr val="002060"/>
                </a:solidFill>
                <a:latin typeface="Arial Black" pitchFamily="34" charset="0"/>
              </a:rPr>
              <a:t>»</a:t>
            </a:r>
          </a:p>
          <a:p>
            <a:pPr algn="ctr"/>
            <a:r>
              <a:rPr lang="ru-RU" sz="5400" dirty="0" smtClean="0">
                <a:solidFill>
                  <a:schemeClr val="accent1"/>
                </a:solidFill>
                <a:latin typeface="Arial Black" pitchFamily="34" charset="0"/>
              </a:rPr>
              <a:t>Выбери </a:t>
            </a:r>
            <a:r>
              <a:rPr lang="ru-RU" sz="5400" dirty="0" smtClean="0">
                <a:solidFill>
                  <a:schemeClr val="accent1"/>
                </a:solidFill>
                <a:latin typeface="Arial Black" pitchFamily="34" charset="0"/>
              </a:rPr>
              <a:t>свою!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5436041"/>
            <a:ext cx="3857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«Я в хорошем настроении, мне все понятно!»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5364603"/>
            <a:ext cx="3929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«Я в плохом настроении, многое осталось неясным»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http://ukrainianiphone.com/wp-content/uploads/2012/04/Cloud-Stor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0"/>
            <a:ext cx="7429552" cy="3800444"/>
          </a:xfrm>
          <a:prstGeom prst="rect">
            <a:avLst/>
          </a:prstGeom>
          <a:noFill/>
        </p:spPr>
      </p:pic>
      <p:pic>
        <p:nvPicPr>
          <p:cNvPr id="10" name="Picture 6" descr="http://okpmgu.dn.ua/sites/default/files/blue-drop-clip-art_423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643182"/>
            <a:ext cx="1928794" cy="188834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488" y="1142984"/>
            <a:ext cx="43577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ЗАДАЧИ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:</a:t>
            </a:r>
          </a:p>
        </p:txBody>
      </p:sp>
      <p:pic>
        <p:nvPicPr>
          <p:cNvPr id="41990" name="Picture 6" descr="http://okpmgu.dn.ua/sites/default/files/blue-drop-clip-art_423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786322"/>
            <a:ext cx="2071702" cy="19237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3214686"/>
            <a:ext cx="17145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Закрепление знаний о воде-главном богатстве Земли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6" name="Picture 6" descr="http://okpmgu.dn.ua/sites/default/files/blue-drop-clip-art_423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857760"/>
            <a:ext cx="1857388" cy="1857388"/>
          </a:xfrm>
          <a:prstGeom prst="rect">
            <a:avLst/>
          </a:prstGeom>
          <a:noFill/>
        </p:spPr>
      </p:pic>
      <p:pic>
        <p:nvPicPr>
          <p:cNvPr id="7" name="Picture 6" descr="http://okpmgu.dn.ua/sites/default/files/blue-drop-clip-art_423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643182"/>
            <a:ext cx="2214578" cy="2143140"/>
          </a:xfrm>
          <a:prstGeom prst="rect">
            <a:avLst/>
          </a:prstGeom>
          <a:noFill/>
        </p:spPr>
      </p:pic>
      <p:pic>
        <p:nvPicPr>
          <p:cNvPr id="8" name="Picture 6" descr="http://okpmgu.dn.ua/sites/default/files/blue-drop-clip-art_423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000372"/>
            <a:ext cx="1744819" cy="1928826"/>
          </a:xfrm>
          <a:prstGeom prst="rect">
            <a:avLst/>
          </a:prstGeom>
          <a:noFill/>
        </p:spPr>
      </p:pic>
      <p:pic>
        <p:nvPicPr>
          <p:cNvPr id="9" name="Picture 6" descr="http://okpmgu.dn.ua/sites/default/files/blue-drop-clip-art_423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500570"/>
            <a:ext cx="1764952" cy="19288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13" name="Прямоугольник 12"/>
          <p:cNvSpPr/>
          <p:nvPr/>
        </p:nvSpPr>
        <p:spPr>
          <a:xfrm>
            <a:off x="714348" y="5286388"/>
            <a:ext cx="18573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Исследование свойств воды (опыты)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00826" y="3714752"/>
            <a:ext cx="1714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Открытие «тайн»</a:t>
            </a:r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воды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00496" y="3357562"/>
            <a:ext cx="22860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Формирование навыков исследовательской деятельности, сотрудничества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86380" y="5286388"/>
            <a:ext cx="18573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Развитие умений наблюдать, действовать по плану, делать </a:t>
            </a:r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выводы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5286388"/>
            <a:ext cx="21431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Воспитание бережного отношения к воде, этических и эстетических </a:t>
            </a:r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чувств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785813" y="142875"/>
            <a:ext cx="7715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/>
                </a:solidFill>
                <a:latin typeface="Arial Black" pitchFamily="34" charset="0"/>
              </a:rPr>
              <a:t>«Голубая планета»</a:t>
            </a:r>
            <a:endParaRPr lang="ru-RU" sz="54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34" y="5572140"/>
            <a:ext cx="8143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Вода занимает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3/4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поверхности земного шара</a:t>
            </a:r>
          </a:p>
        </p:txBody>
      </p:sp>
      <p:pic>
        <p:nvPicPr>
          <p:cNvPr id="3076" name="Picture 8" descr="http://animalworld.com.ua/images/2010/October/Eco/1/BlueMar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071563"/>
            <a:ext cx="813593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eganmaster.com/wp-content/uploads/2013/09/1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285875"/>
            <a:ext cx="7867650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500063" y="214313"/>
            <a:ext cx="8215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dirty="0">
                <a:solidFill>
                  <a:schemeClr val="accent1"/>
                </a:solidFill>
                <a:latin typeface="Arial Black" pitchFamily="34" charset="0"/>
              </a:rPr>
              <a:t>А, быть может, всю?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 descr="http://files.school-collection.edu.ru/dlrstore/740ddef2-8b8c-11db-b606-0800200c9a66/03_05_01_03.jpg"/>
          <p:cNvSpPr>
            <a:spLocks noChangeAspect="1" noChangeArrowheads="1"/>
          </p:cNvSpPr>
          <p:nvPr/>
        </p:nvSpPr>
        <p:spPr bwMode="auto">
          <a:xfrm>
            <a:off x="155575" y="-4111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8" name="Picture 8" descr="Меду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3643313"/>
            <a:ext cx="40719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1231"/>
          <p:cNvPicPr>
            <a:picLocks noChangeAspect="1" noChangeArrowheads="1"/>
          </p:cNvPicPr>
          <p:nvPr/>
        </p:nvPicPr>
        <p:blipFill>
          <a:blip r:embed="rId3" cstate="print"/>
          <a:srcRect l="5573" t="13654" r="5542" b="18391"/>
          <a:stretch>
            <a:fillRect/>
          </a:stretch>
        </p:blipFill>
        <p:spPr bwMode="auto">
          <a:xfrm>
            <a:off x="4714875" y="857250"/>
            <a:ext cx="4071938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 descr="http://sarbw.ru/wps/wp-content/uploads/2013/11/61371463_0_cb09_188d4972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857250"/>
            <a:ext cx="39290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3643313"/>
            <a:ext cx="3929062" cy="2714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51" name="Прямоугольник 13"/>
          <p:cNvSpPr>
            <a:spLocks noChangeArrowheads="1"/>
          </p:cNvSpPr>
          <p:nvPr/>
        </p:nvSpPr>
        <p:spPr bwMode="auto">
          <a:xfrm>
            <a:off x="285750" y="71438"/>
            <a:ext cx="8501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dirty="0">
                <a:solidFill>
                  <a:schemeClr val="accent1"/>
                </a:solidFill>
                <a:latin typeface="Arial Black" pitchFamily="34" charset="0"/>
              </a:rPr>
              <a:t>Вода повсюду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6812f6c49c602c169d7cf50b3162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428750"/>
            <a:ext cx="3643312" cy="3643313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785786" y="5500703"/>
            <a:ext cx="78581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Опал - драгоценный камень, на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1</a:t>
            </a:r>
            <a:r>
              <a:rPr lang="uk-UA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/3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  состоит из воды. Именно она придает камню радужные переливы. </a:t>
            </a: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571500" y="428625"/>
            <a:ext cx="8143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dirty="0">
                <a:solidFill>
                  <a:schemeClr val="accent1"/>
                </a:solidFill>
                <a:latin typeface="Arial Black" pitchFamily="34" charset="0"/>
              </a:rPr>
              <a:t>И даже здесь</a:t>
            </a:r>
          </a:p>
        </p:txBody>
      </p:sp>
      <p:pic>
        <p:nvPicPr>
          <p:cNvPr id="7173" name="Picture 11" descr="http://i.ucrazy.ru/files/i/2008.2.28/9b31832ea917b7b15716c543109a9f26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1357313"/>
            <a:ext cx="37147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785813" y="142875"/>
            <a:ext cx="7643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dirty="0">
                <a:solidFill>
                  <a:schemeClr val="accent1"/>
                </a:solidFill>
                <a:latin typeface="Arial Black" pitchFamily="34" charset="0"/>
              </a:rPr>
              <a:t>Тайны воды</a:t>
            </a:r>
          </a:p>
        </p:txBody>
      </p:sp>
      <p:pic>
        <p:nvPicPr>
          <p:cNvPr id="8195" name="Picture 1" descr="F:\Эльвира\мои стихи\67336004_wwwmgfotkiyandexrugurinsk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071563"/>
            <a:ext cx="7286625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bibliotekar.ru/voda/12.files/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928813"/>
            <a:ext cx="378618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http://www.bibliotekar.ru/voda/12.files/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1928813"/>
            <a:ext cx="38195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ttp://www.bibliotekar.ru/voda/12.files/image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708275" y="-615950"/>
            <a:ext cx="22764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Прямоугольник 8"/>
          <p:cNvSpPr>
            <a:spLocks noChangeArrowheads="1"/>
          </p:cNvSpPr>
          <p:nvPr/>
        </p:nvSpPr>
        <p:spPr bwMode="auto">
          <a:xfrm>
            <a:off x="357188" y="0"/>
            <a:ext cx="85010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dirty="0">
                <a:solidFill>
                  <a:schemeClr val="accent1"/>
                </a:solidFill>
                <a:latin typeface="Arial Black" pitchFamily="34" charset="0"/>
              </a:rPr>
              <a:t>Вода может</a:t>
            </a:r>
          </a:p>
          <a:p>
            <a:pPr algn="ctr"/>
            <a:r>
              <a:rPr lang="ru-RU" sz="5400" dirty="0">
                <a:solidFill>
                  <a:schemeClr val="accent1"/>
                </a:solidFill>
                <a:latin typeface="Arial Black" pitchFamily="34" charset="0"/>
              </a:rPr>
              <a:t>«слышать»</a:t>
            </a:r>
          </a:p>
        </p:txBody>
      </p:sp>
      <p:sp>
        <p:nvSpPr>
          <p:cNvPr id="9222" name="Прямоугольник 9"/>
          <p:cNvSpPr>
            <a:spLocks noChangeArrowheads="1"/>
          </p:cNvSpPr>
          <p:nvPr/>
        </p:nvSpPr>
        <p:spPr bwMode="auto">
          <a:xfrm>
            <a:off x="1071563" y="5643563"/>
            <a:ext cx="250030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«Ты хороший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»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5715016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«Ты плохой»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Эльвира\мои стихи\image24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86058"/>
            <a:ext cx="3963988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8" descr="F:\Эльвира\мои стихи\http--radosvet.net-uploads-posts-2011-04-1302884265_72739901_72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71500"/>
            <a:ext cx="405923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Прямоугольник 9"/>
          <p:cNvSpPr>
            <a:spLocks noChangeArrowheads="1"/>
          </p:cNvSpPr>
          <p:nvPr/>
        </p:nvSpPr>
        <p:spPr bwMode="auto">
          <a:xfrm>
            <a:off x="5357819" y="4398963"/>
            <a:ext cx="30718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Произносите их искренне и как можно чаще</a:t>
            </a:r>
          </a:p>
        </p:txBody>
      </p:sp>
      <p:sp>
        <p:nvSpPr>
          <p:cNvPr id="10245" name="Прямоугольник 10"/>
          <p:cNvSpPr>
            <a:spLocks noChangeArrowheads="1"/>
          </p:cNvSpPr>
          <p:nvPr/>
        </p:nvSpPr>
        <p:spPr bwMode="auto">
          <a:xfrm>
            <a:off x="785813" y="1285875"/>
            <a:ext cx="3071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«Волшебные» слова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</TotalTime>
  <Words>273</Words>
  <Application>Microsoft Office PowerPoint</Application>
  <PresentationFormat>Экран (4:3)</PresentationFormat>
  <Paragraphs>58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128</cp:revision>
  <dcterms:created xsi:type="dcterms:W3CDTF">2006-12-31T17:41:34Z</dcterms:created>
  <dcterms:modified xsi:type="dcterms:W3CDTF">2014-12-14T22:08:35Z</dcterms:modified>
</cp:coreProperties>
</file>