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4" r:id="rId3"/>
    <p:sldId id="266" r:id="rId4"/>
    <p:sldId id="265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BE17D-40E4-4B11-A140-E2EAB9B1CAE8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30B3-BB08-49FF-85F1-A5DA191C72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8320A3-354E-4AE2-8F1D-0EA26F6F7B9D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5F61C-0425-4942-9551-86130C1B48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2F3C4-E32E-4759-BBC1-8B5D99F26F2B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8D08A-BACC-4C73-B83C-E826221197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B50F6-CB53-41BD-8A0E-E2C9117FFD12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0EE86-06FE-4122-89E0-D6C46FCD6E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0856-E0DD-461D-8CE8-56F443F2D160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BB95A-1593-4B50-AB2E-D421683BE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D5252-DA00-416D-922F-E2AA921AFED8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E9D5-C6CC-48DC-BB2E-C4C23FCE8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5B938-711A-4E19-9C82-A4EA5EEA043F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A0786-8FE0-4EF2-B060-907D930F2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5D9D1-6F46-47E3-A89F-1480382FFD4C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A146F-CA24-4DCC-A5F9-726E78045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9E315-D3A6-4C50-A6C0-3636C331EE4C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62464-3B60-494B-BC48-AF27613BC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CD1D9-6AA1-459C-8659-5750AAE1C3A8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9B11D-2A06-47B8-B647-4CF56BDD3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09CA8-1610-4AC5-9F47-1FDFC20E41A1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A95FB-9AFD-4FEB-9541-8819DC47B0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5880B-0E66-4677-A919-5D580F57F501}" type="datetimeFigureOut">
              <a:rPr lang="ru-RU"/>
              <a:pPr>
                <a:defRPr/>
              </a:pPr>
              <a:t>06.03.2017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D50B1B-2E86-43EA-8B7E-BDB627641C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NUL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5143500"/>
            <a:ext cx="192881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395288" y="1700213"/>
            <a:ext cx="8229600" cy="36861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3600" b="1" i="1" smtClean="0">
                <a:latin typeface="Monotype Corsiva" pitchFamily="66" charset="0"/>
              </a:rPr>
              <a:t>Будь внимателен, дружок. </a:t>
            </a:r>
          </a:p>
          <a:p>
            <a:pPr algn="ctr">
              <a:buFont typeface="Arial" charset="0"/>
              <a:buNone/>
            </a:pPr>
            <a:r>
              <a:rPr lang="ru-RU" sz="3600" b="1" i="1" smtClean="0">
                <a:latin typeface="Monotype Corsiva" pitchFamily="66" charset="0"/>
              </a:rPr>
              <a:t>Начинаем мы урок.</a:t>
            </a:r>
            <a:br>
              <a:rPr lang="ru-RU" sz="3600" b="1" i="1" smtClean="0">
                <a:latin typeface="Monotype Corsiva" pitchFamily="66" charset="0"/>
              </a:rPr>
            </a:br>
            <a:r>
              <a:rPr lang="ru-RU" sz="3600" b="1" i="1" smtClean="0">
                <a:latin typeface="Monotype Corsiva" pitchFamily="66" charset="0"/>
              </a:rPr>
              <a:t>Посмотрите, все ль в порядке: книжка, ручка и тетрадка.</a:t>
            </a:r>
            <a:br>
              <a:rPr lang="ru-RU" sz="3600" b="1" i="1" smtClean="0">
                <a:latin typeface="Monotype Corsiva" pitchFamily="66" charset="0"/>
              </a:rPr>
            </a:br>
            <a:r>
              <a:rPr lang="ru-RU" sz="3600" b="1" i="1" smtClean="0">
                <a:latin typeface="Monotype Corsiva" pitchFamily="66" charset="0"/>
              </a:rPr>
              <a:t>Все ли правильно сидят? Все ль внимательно глядят?</a:t>
            </a:r>
            <a:br>
              <a:rPr lang="ru-RU" sz="3600" b="1" i="1" smtClean="0">
                <a:latin typeface="Monotype Corsiva" pitchFamily="66" charset="0"/>
              </a:rPr>
            </a:br>
            <a:r>
              <a:rPr lang="ru-RU" b="1" smtClean="0">
                <a:latin typeface="Monotype Corsiva" pitchFamily="66" charset="0"/>
              </a:rPr>
              <a:t/>
            </a:r>
            <a:br>
              <a:rPr lang="ru-RU" b="1" smtClean="0">
                <a:latin typeface="Monotype Corsiva" pitchFamily="66" charset="0"/>
              </a:rPr>
            </a:br>
            <a:endParaRPr lang="ru-RU" b="1" smtClean="0"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38" y="214313"/>
            <a:ext cx="6786562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2400">
              <a:solidFill>
                <a:srgbClr val="31859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5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5563" y="51435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Прямоугольник 2"/>
          <p:cNvSpPr>
            <a:spLocks noChangeArrowheads="1"/>
          </p:cNvSpPr>
          <p:nvPr/>
        </p:nvSpPr>
        <p:spPr bwMode="auto">
          <a:xfrm>
            <a:off x="1619250" y="1052513"/>
            <a:ext cx="59991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Теперь веди горизонтально,</a:t>
            </a:r>
          </a:p>
          <a:p>
            <a:pPr algn="ctr"/>
            <a:endParaRPr lang="ru-RU" sz="3200" b="1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30723" name="Прямоугольник 3"/>
          <p:cNvSpPr>
            <a:spLocks noChangeArrowheads="1"/>
          </p:cNvSpPr>
          <p:nvPr/>
        </p:nvSpPr>
        <p:spPr bwMode="auto">
          <a:xfrm>
            <a:off x="2817813" y="1931988"/>
            <a:ext cx="457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И в центре ты остановись.</a:t>
            </a:r>
          </a:p>
        </p:txBody>
      </p:sp>
      <p:sp>
        <p:nvSpPr>
          <p:cNvPr id="30725" name="Прямоугольник 5"/>
          <p:cNvSpPr>
            <a:spLocks noChangeArrowheads="1"/>
          </p:cNvSpPr>
          <p:nvPr/>
        </p:nvSpPr>
        <p:spPr bwMode="auto">
          <a:xfrm>
            <a:off x="2195513" y="3141663"/>
            <a:ext cx="4572000" cy="329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Глазки крепко закрываем,</a:t>
            </a:r>
          </a:p>
          <a:p>
            <a:pPr algn="ctr">
              <a:lnSpc>
                <a:spcPct val="150000"/>
              </a:lnSpc>
            </a:pPr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Дружно до пяти считаем.</a:t>
            </a:r>
          </a:p>
          <a:p>
            <a:pPr algn="ctr">
              <a:lnSpc>
                <a:spcPct val="150000"/>
              </a:lnSpc>
            </a:pPr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1-2-3-4-5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143000" y="1654175"/>
            <a:ext cx="6858000" cy="1855788"/>
          </a:xfrm>
        </p:spPr>
        <p:txBody>
          <a:bodyPr anchor="b"/>
          <a:lstStyle/>
          <a:p>
            <a:endParaRPr lang="ru-RU" sz="6000" smtClean="0"/>
          </a:p>
        </p:txBody>
      </p:sp>
      <p:sp>
        <p:nvSpPr>
          <p:cNvPr id="31747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993775" y="3448050"/>
            <a:ext cx="7156450" cy="1722438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endParaRPr lang="ru-RU" sz="2800" smtClean="0"/>
          </a:p>
        </p:txBody>
      </p:sp>
      <p:grpSp>
        <p:nvGrpSpPr>
          <p:cNvPr id="31748" name="Группа 5"/>
          <p:cNvGrpSpPr>
            <a:grpSpLocks/>
          </p:cNvGrpSpPr>
          <p:nvPr/>
        </p:nvGrpSpPr>
        <p:grpSpPr bwMode="auto">
          <a:xfrm>
            <a:off x="1327150" y="1484313"/>
            <a:ext cx="5476875" cy="3408362"/>
            <a:chOff x="1767840" y="566057"/>
            <a:chExt cx="8220891" cy="4325983"/>
          </a:xfrm>
        </p:grpSpPr>
        <p:sp>
          <p:nvSpPr>
            <p:cNvPr id="3" name="Выноска-облако 2"/>
            <p:cNvSpPr/>
            <p:nvPr/>
          </p:nvSpPr>
          <p:spPr>
            <a:xfrm>
              <a:off x="1767840" y="566057"/>
              <a:ext cx="8220891" cy="4325983"/>
            </a:xfrm>
            <a:prstGeom prst="cloudCallou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17966" y="2035949"/>
              <a:ext cx="5364480" cy="1200329"/>
            </a:xfrm>
            <a:prstGeom prst="rect">
              <a:avLst/>
            </a:prstGeom>
            <a:noFill/>
          </p:spPr>
          <p:txBody>
            <a:bodyPr>
              <a:prstTxWarp prst="textChevronInverted">
                <a:avLst/>
              </a:prstTxWarp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7200" b="1" dirty="0">
                  <a:ln w="38100">
                    <a:solidFill>
                      <a:srgbClr val="0070C0"/>
                    </a:solidFill>
                  </a:ln>
                  <a:solidFill>
                    <a:srgbClr val="FF0000"/>
                  </a:solidFill>
                  <a:latin typeface="+mn-lt"/>
                  <a:cs typeface="+mn-cs"/>
                </a:rPr>
                <a:t>Молодцы!!!</a:t>
              </a:r>
              <a:endParaRPr lang="ru-RU" sz="7200" b="1" dirty="0">
                <a:ln w="38100">
                  <a:solidFill>
                    <a:srgbClr val="0070C0"/>
                  </a:solidFill>
                </a:ln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3348038" y="2565400"/>
            <a:ext cx="1954212" cy="27876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cs typeface="Arial" charset="0"/>
              </a:rPr>
              <a:t>Сторона одного квадрата 77,4 см, а сторона другого – в 3,6 раза меньше. Вычисли площадь второго квадрата.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011863" y="2636838"/>
            <a:ext cx="2035175" cy="278606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Купили </a:t>
            </a:r>
            <a:r>
              <a:rPr lang="ru-RU" sz="2000" b="1" dirty="0">
                <a:solidFill>
                  <a:schemeClr val="tx1"/>
                </a:solidFill>
              </a:rPr>
              <a:t>стол и 5 стульев, заплатив за все 2999,8 р. Сколько стоит один стул, если стол стоит 713,3р</a:t>
            </a:r>
            <a:r>
              <a:rPr lang="ru-RU" sz="2000" b="1" dirty="0">
                <a:solidFill>
                  <a:schemeClr val="tx1"/>
                </a:solidFill>
              </a:rPr>
              <a:t>?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468313" y="0"/>
            <a:ext cx="7199312" cy="758825"/>
          </a:xfrm>
        </p:spPr>
        <p:txBody>
          <a:bodyPr anchor="b">
            <a:normAutofit/>
          </a:bodyPr>
          <a:lstStyle/>
          <a:p>
            <a:r>
              <a:rPr lang="ru-RU" sz="5400" b="1" smtClean="0">
                <a:solidFill>
                  <a:srgbClr val="FF0000"/>
                </a:solidFill>
              </a:rPr>
              <a:t>Работа в группах.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00113" y="2636838"/>
            <a:ext cx="1954212" cy="278765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900" b="1">
                <a:solidFill>
                  <a:schemeClr val="tx1"/>
                </a:solidFill>
                <a:cs typeface="Arial" charset="0"/>
              </a:rPr>
              <a:t>Длина прямоугольника 8,5 дм, а ширина в 2,5 дм меньше. Найдите площадь прямоугольника.</a:t>
            </a:r>
          </a:p>
        </p:txBody>
      </p:sp>
      <p:sp>
        <p:nvSpPr>
          <p:cNvPr id="33801" name="TextBox 11"/>
          <p:cNvSpPr txBox="1">
            <a:spLocks noChangeArrowheads="1"/>
          </p:cNvSpPr>
          <p:nvPr/>
        </p:nvSpPr>
        <p:spPr bwMode="auto">
          <a:xfrm>
            <a:off x="1116013" y="1268413"/>
            <a:ext cx="13350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1 группа.</a:t>
            </a:r>
          </a:p>
          <a:p>
            <a:r>
              <a:rPr lang="ru-RU" sz="2000" b="1">
                <a:latin typeface="Calibri" pitchFamily="34" charset="0"/>
              </a:rPr>
              <a:t>№ 852 а</a:t>
            </a:r>
          </a:p>
        </p:txBody>
      </p:sp>
      <p:sp>
        <p:nvSpPr>
          <p:cNvPr id="33802" name="TextBox 13"/>
          <p:cNvSpPr txBox="1">
            <a:spLocks noChangeArrowheads="1"/>
          </p:cNvSpPr>
          <p:nvPr/>
        </p:nvSpPr>
        <p:spPr bwMode="auto">
          <a:xfrm>
            <a:off x="3635375" y="1341438"/>
            <a:ext cx="13350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2 группа.</a:t>
            </a:r>
          </a:p>
          <a:p>
            <a:r>
              <a:rPr lang="ru-RU" sz="2000" b="1">
                <a:latin typeface="Calibri" pitchFamily="34" charset="0"/>
              </a:rPr>
              <a:t>№ 852 б</a:t>
            </a:r>
          </a:p>
        </p:txBody>
      </p:sp>
      <p:sp>
        <p:nvSpPr>
          <p:cNvPr id="33803" name="TextBox 15"/>
          <p:cNvSpPr txBox="1">
            <a:spLocks noChangeArrowheads="1"/>
          </p:cNvSpPr>
          <p:nvPr/>
        </p:nvSpPr>
        <p:spPr bwMode="auto">
          <a:xfrm>
            <a:off x="6156325" y="1412875"/>
            <a:ext cx="1336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Calibri" pitchFamily="34" charset="0"/>
              </a:rPr>
              <a:t>3 группа.</a:t>
            </a:r>
          </a:p>
          <a:p>
            <a:r>
              <a:rPr lang="ru-RU" sz="2000" b="1">
                <a:latin typeface="Calibri" pitchFamily="34" charset="0"/>
              </a:rPr>
              <a:t>№ 853 в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5805488"/>
            <a:ext cx="1449388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3779838" y="5949950"/>
            <a:ext cx="2001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Calibri" pitchFamily="34" charset="0"/>
              </a:rPr>
              <a:t>Ответ:462,25 дм</a:t>
            </a:r>
            <a:r>
              <a:rPr lang="ru-RU" b="1" baseline="40000">
                <a:latin typeface="Calibri" pitchFamily="34" charset="0"/>
              </a:rPr>
              <a:t>2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6688" y="5661025"/>
            <a:ext cx="134143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2000" b="1" smtClean="0">
                <a:latin typeface="Times New Roman" pitchFamily="18" charset="0"/>
              </a:rPr>
              <a:t>Синквейн: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</a:rPr>
              <a:t>1 строка - заключает в себе одно слово, обычно существительное или местоимение, которое обозначает объект или предмет, о котором пойдет речь.       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</a:rPr>
              <a:t> 2 строка - два слова, чаще всего прилагательные или причастия. Они дают описание признаков и свойств выбранного в синквейне предмета или объекта.         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</a:rPr>
              <a:t>3 строка - образована тремя глаголами или деепричастиями, описывающими характерные действия объекта.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</a:rPr>
              <a:t>4 строка - фраза из четырех слов, выражает личное отношение автора синквейна к описываемому предмету или объекту.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latin typeface="Times New Roman" pitchFamily="18" charset="0"/>
              </a:rPr>
              <a:t> 5 строка - одно слово, характеризующее суть предмета или объекта</a:t>
            </a:r>
            <a:r>
              <a:rPr lang="ru-RU" sz="1800" b="1" smtClean="0">
                <a:latin typeface="Times New Roman" pitchFamily="18" charset="0"/>
              </a:rPr>
              <a:t>.</a:t>
            </a:r>
            <a:br>
              <a:rPr lang="ru-RU" sz="1800" b="1" smtClean="0">
                <a:latin typeface="Times New Roman" pitchFamily="18" charset="0"/>
              </a:rPr>
            </a:br>
            <a:r>
              <a:rPr lang="ru-RU" sz="1800" b="1" smtClean="0">
                <a:latin typeface="Times New Roman" pitchFamily="18" charset="0"/>
              </a:rPr>
              <a:t/>
            </a:r>
            <a:br>
              <a:rPr lang="ru-RU" sz="1800" b="1" smtClean="0">
                <a:latin typeface="Times New Roman" pitchFamily="18" charset="0"/>
              </a:rPr>
            </a:br>
            <a:endParaRPr lang="ru-RU" sz="18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endParaRPr lang="ru-RU" sz="7200" smtClean="0"/>
          </a:p>
          <a:p>
            <a:pPr algn="ctr">
              <a:buFont typeface="Arial" charset="0"/>
              <a:buNone/>
            </a:pPr>
            <a:r>
              <a:rPr lang="ru-RU" sz="7200" smtClean="0">
                <a:solidFill>
                  <a:srgbClr val="FF0000"/>
                </a:solidFill>
              </a:rPr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06947" y="96253"/>
            <a:ext cx="8437057" cy="5161547"/>
          </a:xfrm>
          <a:noFill/>
          <a:ln/>
        </p:spPr>
        <p:txBody>
          <a:bodyPr numCol="2" rtlCol="0">
            <a:normAutofit/>
          </a:bodyPr>
          <a:lstStyle/>
          <a:p>
            <a:pPr marL="0" indent="0" algn="ctr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2400" dirty="0" smtClean="0"/>
          </a:p>
          <a:p>
            <a:pPr marL="0" indent="0" algn="ctr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800" dirty="0" smtClean="0">
                <a:solidFill>
                  <a:srgbClr val="FF0000"/>
                </a:solidFill>
              </a:rPr>
              <a:t>Устный счет</a:t>
            </a:r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5200" dirty="0" smtClean="0"/>
              <a:t>1.  0, 023*10=</a:t>
            </a:r>
            <a:br>
              <a:rPr lang="ru-RU" sz="5200" dirty="0" smtClean="0"/>
            </a:br>
            <a:r>
              <a:rPr lang="ru-RU" sz="5200" dirty="0" smtClean="0"/>
              <a:t>2.  0,128*1000=</a:t>
            </a:r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5200" dirty="0" smtClean="0"/>
              <a:t>3. 56,214:10=</a:t>
            </a:r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200" dirty="0"/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200" dirty="0" smtClean="0"/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5200" dirty="0" smtClean="0"/>
          </a:p>
          <a:p>
            <a:pPr marL="0" indent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5200" dirty="0" smtClean="0"/>
              <a:t>4. 15,348*100=</a:t>
            </a:r>
            <a:br>
              <a:rPr lang="ru-RU" sz="5200" dirty="0" smtClean="0"/>
            </a:br>
            <a:r>
              <a:rPr lang="ru-RU" sz="5200" dirty="0" smtClean="0"/>
              <a:t>5. 123,45:1000=</a:t>
            </a:r>
            <a:br>
              <a:rPr lang="ru-RU" sz="5200" dirty="0" smtClean="0"/>
            </a:br>
            <a:r>
              <a:rPr lang="ru-RU" sz="5200" dirty="0" smtClean="0"/>
              <a:t>6. 14,258*100=</a:t>
            </a:r>
            <a:r>
              <a:rPr lang="ru-RU" sz="3500" dirty="0" smtClean="0"/>
              <a:t/>
            </a:r>
            <a:br>
              <a:rPr lang="ru-RU" sz="3500" dirty="0" smtClean="0"/>
            </a:br>
            <a:endParaRPr lang="ru-RU" sz="35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65300" y="5302250"/>
          <a:ext cx="6805613" cy="782638"/>
        </p:xfrm>
        <a:graphic>
          <a:graphicData uri="http://schemas.openxmlformats.org/drawingml/2006/table">
            <a:tbl>
              <a:tblPr/>
              <a:tblGrid>
                <a:gridCol w="1250950"/>
                <a:gridCol w="1000125"/>
                <a:gridCol w="1165225"/>
                <a:gridCol w="1163638"/>
                <a:gridCol w="1139825"/>
                <a:gridCol w="10858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56513" y="2422525"/>
            <a:ext cx="1666875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13" y="1139825"/>
            <a:ext cx="1455737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09950" y="1862138"/>
            <a:ext cx="12954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32113" y="2813050"/>
            <a:ext cx="169545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32688" y="1687513"/>
            <a:ext cx="1487487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480300" y="3141663"/>
            <a:ext cx="1489075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-0.00231 L -0.66276 0.4437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73" y="2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7.40741E-7 L -0.03033 0.6002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" y="3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51 -0.00139 L 0.09206 0.3756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1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2.96296E-6 L 0.18685 0.4990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36" y="2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3 0.03032 L -0.14063 0.3398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53" y="15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8 0.04028 L -0.02695 0.54792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94" y="25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5143500"/>
            <a:ext cx="1928813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Содержимое 2"/>
          <p:cNvSpPr>
            <a:spLocks noGrp="1"/>
          </p:cNvSpPr>
          <p:nvPr>
            <p:ph idx="4294967295"/>
          </p:nvPr>
        </p:nvSpPr>
        <p:spPr>
          <a:xfrm>
            <a:off x="395288" y="1700213"/>
            <a:ext cx="8229600" cy="368617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6600" b="1" smtClean="0">
                <a:solidFill>
                  <a:srgbClr val="FF0000"/>
                </a:solidFill>
                <a:latin typeface="Monotype Corsiva" pitchFamily="66" charset="0"/>
              </a:rPr>
              <a:t>Тема урока:</a:t>
            </a:r>
          </a:p>
          <a:p>
            <a:pPr algn="ctr">
              <a:buFont typeface="Arial" charset="0"/>
              <a:buNone/>
            </a:pPr>
            <a:r>
              <a:rPr lang="ru-RU" sz="6600" b="1" smtClean="0">
                <a:solidFill>
                  <a:srgbClr val="FF0000"/>
                </a:solidFill>
                <a:latin typeface="Monotype Corsiva" pitchFamily="66" charset="0"/>
              </a:rPr>
              <a:t>Деление положительных десятичных дробей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14438" y="214313"/>
            <a:ext cx="6786562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2400">
              <a:solidFill>
                <a:srgbClr val="31859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7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5563" y="51435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одзаголовок 10"/>
          <p:cNvSpPr>
            <a:spLocks noGrp="1"/>
          </p:cNvSpPr>
          <p:nvPr>
            <p:ph type="subTitle" idx="4294967295"/>
          </p:nvPr>
        </p:nvSpPr>
        <p:spPr>
          <a:xfrm>
            <a:off x="327025" y="1700213"/>
            <a:ext cx="7413625" cy="449262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mtClean="0"/>
              <a:t>Задача: Площадь прямоугольника 16,32 дм</a:t>
            </a:r>
            <a:r>
              <a:rPr lang="ru-RU" baseline="40000" smtClean="0"/>
              <a:t>2</a:t>
            </a:r>
            <a:r>
              <a:rPr lang="ru-RU" smtClean="0"/>
              <a:t>,</a:t>
            </a:r>
          </a:p>
          <a:p>
            <a:pPr marL="0" indent="0" algn="ctr">
              <a:buFont typeface="Arial" charset="0"/>
              <a:buNone/>
            </a:pPr>
            <a:r>
              <a:rPr lang="ru-RU" smtClean="0"/>
              <a:t> а его ширина равна 4,8 дм. </a:t>
            </a:r>
          </a:p>
          <a:p>
            <a:pPr marL="0" indent="0" algn="ctr">
              <a:buFont typeface="Arial" charset="0"/>
              <a:buNone/>
            </a:pPr>
            <a:r>
              <a:rPr lang="ru-RU" smtClean="0"/>
              <a:t>Чему равна длина прямоугольника?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95513" y="4797425"/>
            <a:ext cx="439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>
                <a:latin typeface="Calibri" pitchFamily="34" charset="0"/>
              </a:rPr>
              <a:t>16,32:4,8=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rcRect l="24658" r="19177"/>
          <a:stretch>
            <a:fillRect/>
          </a:stretch>
        </p:blipFill>
        <p:spPr bwMode="auto">
          <a:xfrm>
            <a:off x="5867400" y="3860800"/>
            <a:ext cx="536575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143000" y="211138"/>
            <a:ext cx="6858000" cy="884237"/>
          </a:xfrm>
        </p:spPr>
        <p:txBody>
          <a:bodyPr anchor="b"/>
          <a:lstStyle/>
          <a:p>
            <a:endParaRPr lang="ru-RU" sz="5400" smtClean="0"/>
          </a:p>
        </p:txBody>
      </p:sp>
      <p:sp>
        <p:nvSpPr>
          <p:cNvPr id="24579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685800" y="1239838"/>
            <a:ext cx="7315200" cy="3937000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3600" smtClean="0"/>
              <a:t>Чем похожи выражения в каждой паре? Чем отличаются?</a:t>
            </a:r>
          </a:p>
          <a:p>
            <a:pPr marL="0" indent="0" algn="ctr">
              <a:buFont typeface="Arial" charset="0"/>
              <a:buNone/>
            </a:pPr>
            <a:r>
              <a:rPr lang="ru-RU" sz="3600" smtClean="0"/>
              <a:t>Можно ли утверждать, что их значения одинаковы?</a:t>
            </a:r>
          </a:p>
          <a:p>
            <a:pPr marL="0" indent="0" algn="ctr">
              <a:buFont typeface="Arial" charset="0"/>
              <a:buNone/>
            </a:pPr>
            <a:endParaRPr lang="ru-RU" sz="3600" smtClean="0"/>
          </a:p>
          <a:p>
            <a:pPr marL="0" indent="0" algn="ctr">
              <a:buFont typeface="Arial" charset="0"/>
              <a:buNone/>
            </a:pPr>
            <a:r>
              <a:rPr lang="ru-RU" sz="4400" smtClean="0"/>
              <a:t>а) 1200:6;      б) 380:19;  в) 540:3;</a:t>
            </a:r>
          </a:p>
          <a:p>
            <a:pPr marL="0" indent="0" algn="ctr">
              <a:buFont typeface="Arial" charset="0"/>
              <a:buNone/>
            </a:pPr>
            <a:r>
              <a:rPr lang="ru-RU" sz="4400" smtClean="0"/>
              <a:t>      12000:60;      760:38;      1620:9?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900113" y="1628775"/>
            <a:ext cx="7419975" cy="3903663"/>
          </a:xfrm>
        </p:spPr>
        <p:txBody>
          <a:bodyPr anchor="b">
            <a:normAutofit/>
          </a:bodyPr>
          <a:lstStyle/>
          <a:p>
            <a:r>
              <a:rPr lang="ru-RU" sz="4000" b="1" u="sng" smtClean="0">
                <a:latin typeface="Times New Roman" pitchFamily="18" charset="0"/>
              </a:rPr>
              <a:t>Вывод</a:t>
            </a:r>
            <a:r>
              <a:rPr lang="ru-RU" sz="4000" b="1" smtClean="0">
                <a:latin typeface="Times New Roman" pitchFamily="18" charset="0"/>
              </a:rPr>
              <a:t>: </a:t>
            </a:r>
            <a:br>
              <a:rPr lang="ru-RU" sz="4000" b="1" smtClean="0">
                <a:latin typeface="Times New Roman" pitchFamily="18" charset="0"/>
              </a:rPr>
            </a:br>
            <a:r>
              <a:rPr lang="ru-RU" sz="4000" b="1" smtClean="0">
                <a:latin typeface="Times New Roman" pitchFamily="18" charset="0"/>
              </a:rPr>
              <a:t>если делимое и делитель одновременно увеличить в одно и то же число раз, то значения частного не изменится.</a:t>
            </a:r>
          </a:p>
        </p:txBody>
      </p:sp>
      <p:sp>
        <p:nvSpPr>
          <p:cNvPr id="25603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993775" y="3448050"/>
            <a:ext cx="7156450" cy="1722438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1331913" y="2276475"/>
            <a:ext cx="6753225" cy="10334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ru-RU" sz="4000" smtClean="0"/>
              <a:t>а) </a:t>
            </a:r>
            <a:r>
              <a:rPr lang="ru-RU" sz="3600" smtClean="0"/>
              <a:t>3,384:0,3           б) 0,789:0,06 33,84:3    в)35,048:0,4    7,89:6 </a:t>
            </a:r>
          </a:p>
          <a:p>
            <a:pPr marL="0" indent="0" algn="ctr">
              <a:buFont typeface="Arial" charset="0"/>
              <a:buNone/>
            </a:pPr>
            <a:r>
              <a:rPr lang="ru-RU" sz="3600" smtClean="0"/>
              <a:t>   3504,8:4</a:t>
            </a:r>
          </a:p>
        </p:txBody>
      </p:sp>
      <p:sp>
        <p:nvSpPr>
          <p:cNvPr id="26627" name="TextBox 5"/>
          <p:cNvSpPr txBox="1">
            <a:spLocks noChangeArrowheads="1"/>
          </p:cNvSpPr>
          <p:nvPr/>
        </p:nvSpPr>
        <p:spPr bwMode="auto">
          <a:xfrm>
            <a:off x="827088" y="1125538"/>
            <a:ext cx="79438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>
                <a:latin typeface="Calibri" pitchFamily="34" charset="0"/>
              </a:rPr>
              <a:t>Задание 1. Выбери пары выражений, значение которых одинаковы: </a:t>
            </a:r>
          </a:p>
        </p:txBody>
      </p:sp>
      <p:sp>
        <p:nvSpPr>
          <p:cNvPr id="7" name="Выноска-облако 6">
            <a:hlinkClick r:id="rId2" action="ppaction://hlinksldjump"/>
          </p:cNvPr>
          <p:cNvSpPr/>
          <p:nvPr/>
        </p:nvSpPr>
        <p:spPr>
          <a:xfrm>
            <a:off x="1258888" y="4149725"/>
            <a:ext cx="3074987" cy="2238375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246313" y="4433888"/>
            <a:ext cx="1979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00"/>
                </a:solidFill>
                <a:latin typeface="Calibri" pitchFamily="34" charset="0"/>
              </a:rPr>
              <a:t>Подсказка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19250" y="4797425"/>
            <a:ext cx="26717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FF0000"/>
                </a:solidFill>
                <a:latin typeface="Calibri" pitchFamily="34" charset="0"/>
              </a:rPr>
              <a:t>Сравни делимое и делитель в каждой паре!!!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457200" y="296863"/>
            <a:ext cx="8497888" cy="32480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30000"/>
              </a:lnSpc>
              <a:buFont typeface="Arial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Вы, наверное, устали? </a:t>
            </a:r>
          </a:p>
          <a:p>
            <a:pPr marL="0" indent="0" algn="ctr">
              <a:lnSpc>
                <a:spcPct val="130000"/>
              </a:lnSpc>
              <a:buFont typeface="Arial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Ну, тогда все дружно встали.</a:t>
            </a:r>
          </a:p>
          <a:p>
            <a:pPr marL="0" indent="0" algn="ctr">
              <a:lnSpc>
                <a:spcPct val="130000"/>
              </a:lnSpc>
              <a:buFont typeface="Arial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Ножками потопали 1-2-3, ручками похлопали 1-2-3.</a:t>
            </a:r>
          </a:p>
          <a:p>
            <a:pPr marL="0" indent="0" algn="ctr">
              <a:lnSpc>
                <a:spcPct val="130000"/>
              </a:lnSpc>
              <a:buFont typeface="Arial" charset="0"/>
              <a:buNone/>
            </a:pPr>
            <a:r>
              <a:rPr lang="ru-RU" b="1" smtClean="0">
                <a:solidFill>
                  <a:srgbClr val="7030A0"/>
                </a:solidFill>
              </a:rPr>
              <a:t> Рисуй глазами треугольник.</a:t>
            </a:r>
          </a:p>
          <a:p>
            <a:pPr marL="0" indent="0" algn="ctr">
              <a:lnSpc>
                <a:spcPct val="70000"/>
              </a:lnSpc>
              <a:buFont typeface="Arial" charset="0"/>
              <a:buNone/>
            </a:pPr>
            <a:endParaRPr lang="ru-RU" b="1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70000"/>
              </a:lnSpc>
              <a:buFont typeface="Arial" charset="0"/>
              <a:buNone/>
            </a:pPr>
            <a:endParaRPr lang="ru-RU" b="1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70000"/>
              </a:lnSpc>
              <a:buFont typeface="Arial" charset="0"/>
              <a:buNone/>
            </a:pPr>
            <a:endParaRPr lang="ru-RU" sz="3700" b="1" smtClean="0">
              <a:solidFill>
                <a:srgbClr val="7030A0"/>
              </a:solidFill>
            </a:endParaRPr>
          </a:p>
        </p:txBody>
      </p:sp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2755900" y="4851400"/>
            <a:ext cx="42783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Теперь его переверни.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4356100" y="3933825"/>
            <a:ext cx="1020763" cy="842963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677" name="Прямоугольник 4"/>
          <p:cNvSpPr>
            <a:spLocks noChangeArrowheads="1"/>
          </p:cNvSpPr>
          <p:nvPr/>
        </p:nvSpPr>
        <p:spPr bwMode="auto">
          <a:xfrm>
            <a:off x="1042988" y="5734050"/>
            <a:ext cx="75580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7030A0"/>
                </a:solidFill>
                <a:latin typeface="Calibri" pitchFamily="34" charset="0"/>
              </a:rPr>
              <a:t>И вновь глазами по периметру веди.</a:t>
            </a:r>
          </a:p>
        </p:txBody>
      </p:sp>
      <p:pic>
        <p:nvPicPr>
          <p:cNvPr id="7" name="Shape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066088" y="215900"/>
            <a:ext cx="45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 numSld="999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одзаголовок 1"/>
          <p:cNvSpPr>
            <a:spLocks noGrp="1"/>
          </p:cNvSpPr>
          <p:nvPr>
            <p:ph type="subTitle" idx="4294967295"/>
          </p:nvPr>
        </p:nvSpPr>
        <p:spPr>
          <a:xfrm>
            <a:off x="1150938" y="5603875"/>
            <a:ext cx="6858000" cy="1655763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endParaRPr lang="ru-RU" sz="2800" smtClean="0"/>
          </a:p>
        </p:txBody>
      </p:sp>
      <p:sp>
        <p:nvSpPr>
          <p:cNvPr id="29699" name="Прямоугольник 2"/>
          <p:cNvSpPr>
            <a:spLocks noChangeArrowheads="1"/>
          </p:cNvSpPr>
          <p:nvPr/>
        </p:nvSpPr>
        <p:spPr bwMode="auto">
          <a:xfrm>
            <a:off x="1717675" y="365125"/>
            <a:ext cx="5853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7030A0"/>
                </a:solidFill>
                <a:latin typeface="Calibri" pitchFamily="34" charset="0"/>
              </a:rPr>
              <a:t>Рисуй восьмерку вертикально.</a:t>
            </a:r>
          </a:p>
        </p:txBody>
      </p:sp>
      <p:sp>
        <p:nvSpPr>
          <p:cNvPr id="29700" name="Прямоугольник 3"/>
          <p:cNvSpPr>
            <a:spLocks noChangeArrowheads="1"/>
          </p:cNvSpPr>
          <p:nvPr/>
        </p:nvSpPr>
        <p:spPr bwMode="auto">
          <a:xfrm>
            <a:off x="1870075" y="4075113"/>
            <a:ext cx="5548313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Ты головою не крути,</a:t>
            </a:r>
          </a:p>
          <a:p>
            <a:pPr algn="ctr"/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А лишь глазами осторожно</a:t>
            </a:r>
          </a:p>
          <a:p>
            <a:pPr algn="ctr"/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Ты вдоль по линиям води.</a:t>
            </a:r>
          </a:p>
          <a:p>
            <a:pPr algn="ctr"/>
            <a:r>
              <a:rPr lang="ru-RU" sz="2800" b="1">
                <a:solidFill>
                  <a:srgbClr val="7030A0"/>
                </a:solidFill>
                <a:latin typeface="Calibri" pitchFamily="34" charset="0"/>
              </a:rPr>
              <a:t>И на бочок ее клади.</a:t>
            </a:r>
          </a:p>
        </p:txBody>
      </p:sp>
      <p:sp>
        <p:nvSpPr>
          <p:cNvPr id="5" name="Овал 4"/>
          <p:cNvSpPr/>
          <p:nvPr/>
        </p:nvSpPr>
        <p:spPr>
          <a:xfrm>
            <a:off x="4217988" y="1247775"/>
            <a:ext cx="130175" cy="1651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33375"/>
            <a:ext cx="5616575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51275" y="981075"/>
            <a:ext cx="1665288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3900">
                <a:latin typeface="Calibri" pitchFamily="34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3.78387E-17 C 0.03294 3.78387E-17 0.06003 0.03356 0.06003 0.07454 C 0.06003 0.12338 0.02995 0.14051 0.01198 0.14815 L -0.01198 0.15556 C -0.02995 0.16296 -0.06002 0.18171 -0.06002 0.23657 C -0.06002 0.27153 -0.03294 0.31134 -1.45833E-6 0.31134 C 0.03294 0.31134 0.06003 0.27153 0.06003 0.23657 C 0.06003 0.18171 0.02995 0.16296 0.01198 0.15556 L -0.01198 0.14815 C -0.02995 0.14051 -0.06002 0.12338 -0.06002 0.07454 C -0.06002 0.03356 -0.03294 3.78387E-17 -1.45833E-6 3.78387E-17 Z " pathEditMode="relative" rAng="0" ptsTypes="AAAAAAAAAA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55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321</Words>
  <Application>Microsoft Office PowerPoint</Application>
  <PresentationFormat>Экран (4:3)</PresentationFormat>
  <Paragraphs>58</Paragraphs>
  <Slides>14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Calibri</vt:lpstr>
      <vt:lpstr>Arial</vt:lpstr>
      <vt:lpstr>Monotype Corsiva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Вывод:  если делимое и делитель одновременно увеличить в одно и то же число раз, то значения частного не изменится.</vt:lpstr>
      <vt:lpstr>Слайд 7</vt:lpstr>
      <vt:lpstr>Слайд 8</vt:lpstr>
      <vt:lpstr>Слайд 9</vt:lpstr>
      <vt:lpstr>Слайд 10</vt:lpstr>
      <vt:lpstr>Слайд 11</vt:lpstr>
      <vt:lpstr>Работа в группах.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777</cp:lastModifiedBy>
  <cp:revision>100</cp:revision>
  <dcterms:created xsi:type="dcterms:W3CDTF">2014-07-23T13:48:54Z</dcterms:created>
  <dcterms:modified xsi:type="dcterms:W3CDTF">2017-03-05T21:25:36Z</dcterms:modified>
</cp:coreProperties>
</file>